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559675" cy="10694988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5"/>
  </p:normalViewPr>
  <p:slideViewPr>
    <p:cSldViewPr snapToGrid="0" snapToObjects="1">
      <p:cViewPr>
        <p:scale>
          <a:sx n="200" d="100"/>
          <a:sy n="20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9E6DA-E428-4044-8E9D-7E62CF2C2EDF}" type="datetimeFigureOut">
              <a:rPr lang="pl-PL" smtClean="0"/>
              <a:t>17.06.2021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800AB-5016-564D-9EEE-2097956D36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7946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800AB-5016-564D-9EEE-2097956D364C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150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idx="10"/>
          </p:nvPr>
        </p:nvSpPr>
        <p:spPr>
          <a:xfrm>
            <a:off x="860425" y="355600"/>
            <a:ext cx="6391275" cy="10045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8430" rIns="0" bIns="0" anchor="t"/>
          <a:lstStyle/>
          <a:p>
            <a:pPr marL="45720" marR="0" indent="0" algn="ctr">
              <a:lnSpc>
                <a:spcPts val="1600"/>
              </a:lnSpc>
              <a:spcAft>
                <a:spcPts val="0"/>
              </a:spcAft>
            </a:pPr>
            <a:r>
              <a:rPr lang="pl-PL" sz="1400" b="1" spc="-5">
                <a:solidFill>
                  <a:srgbClr val="000000"/>
                </a:solidFill>
                <a:latin typeface="Arial" panose="02020603050405020304" pitchFamily="2"/>
              </a:rPr>
              <a:t>Kosztorys Ślepy </a:t>
            </a:r>
          </a:p>
          <a:p>
            <a:pPr marL="45720" marR="0" indent="0" algn="l">
              <a:lnSpc>
                <a:spcPts val="900"/>
              </a:lnSpc>
              <a:spcBef>
                <a:spcPts val="10"/>
              </a:spcBef>
              <a:spcAft>
                <a:spcPts val="0"/>
              </a:spcAft>
            </a:pPr>
            <a:r>
              <a:rPr lang="pl-PL" sz="800" spc="0">
                <a:solidFill>
                  <a:srgbClr val="000000"/>
                </a:solidFill>
                <a:latin typeface="Arial" panose="02020603050405020304" pitchFamily="2"/>
              </a:rPr>
              <a:t>NAZWA INWESTYCJI : Budynek produkcyjno - us</a:t>
            </a:r>
            <a:br/>
            <a:r>
              <a:rPr lang="pl-PL" sz="800" spc="0">
                <a:solidFill>
                  <a:srgbClr val="000000"/>
                </a:solidFill>
                <a:latin typeface="Arial" panose="02020603050405020304" pitchFamily="2"/>
              </a:rPr>
              <a:t>ługowo - magazynowy </a:t>
            </a:r>
            <a:br/>
            <a:r>
              <a:rPr lang="pl-PL" sz="800" spc="0">
                <a:solidFill>
                  <a:srgbClr val="000000"/>
                </a:solidFill>
                <a:latin typeface="Arial" panose="02020603050405020304" pitchFamily="2"/>
              </a:rPr>
              <a:t>ADRES INWESTYCJI : obręb Brodnica dz nr 91/21 </a:t>
            </a:r>
          </a:p>
          <a:p>
            <a:pPr marL="45720" marR="0" indent="0"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tabLst>
                <a:tab pos="1234440" algn="l"/>
              </a:tabLst>
            </a:pPr>
            <a:r>
              <a:rPr lang="pl-PL" sz="800" spc="25">
                <a:solidFill>
                  <a:srgbClr val="000000"/>
                </a:solidFill>
                <a:latin typeface="Arial" panose="02020603050405020304" pitchFamily="2"/>
              </a:rPr>
              <a:t>INWESTOR : Paco Cases Puszczykowo </a:t>
            </a:r>
          </a:p>
          <a:p>
            <a:pPr marL="45720" marR="0" indent="0" algn="l">
              <a:lnSpc>
                <a:spcPts val="1000"/>
              </a:lnSpc>
              <a:spcBef>
                <a:spcPts val="800"/>
              </a:spcBef>
              <a:spcAft>
                <a:spcPts val="700"/>
              </a:spcAft>
            </a:pPr>
            <a:r>
              <a:rPr lang="pl-PL" sz="800" spc="35">
                <a:solidFill>
                  <a:srgbClr val="000000"/>
                </a:solidFill>
                <a:latin typeface="Arial" panose="02020603050405020304" pitchFamily="2"/>
              </a:rPr>
              <a:t>SPORZĄDZIŁ KALKULACJE : Andrzej Pawlisiak 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0"/>
          </p:nvPr>
        </p:nvSpPr>
        <p:spPr>
          <a:xfrm>
            <a:off x="860425" y="1360170"/>
            <a:ext cx="6391275" cy="7499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065" rIns="0" bIns="0" anchor="t"/>
          <a:lstStyle/>
          <a:p>
            <a:pPr marL="45720" marR="0" indent="0" algn="l">
              <a:lnSpc>
                <a:spcPts val="1800"/>
              </a:lnSpc>
              <a:spcAft>
                <a:spcPts val="0"/>
              </a:spcAft>
              <a:tabLst>
                <a:tab pos="1188720" algn="l"/>
              </a:tabLst>
            </a:pPr>
            <a:r>
              <a:rPr lang="pl-PL" sz="800" spc="0">
                <a:solidFill>
                  <a:srgbClr val="000000"/>
                </a:solidFill>
                <a:latin typeface="Arial" panose="02020603050405020304" pitchFamily="2"/>
              </a:rPr>
              <a:t>Poziom cen : </a:t>
            </a:r>
            <a:br/>
            <a:r>
              <a:rPr lang="pl-PL" sz="800" b="1" spc="0">
                <a:solidFill>
                  <a:srgbClr val="000000"/>
                </a:solidFill>
                <a:latin typeface="Arial" panose="02020603050405020304" pitchFamily="2"/>
              </a:rPr>
              <a:t>NARZUTY </a:t>
            </a:r>
          </a:p>
          <a:p>
            <a:pPr marL="45720" marR="0" indent="0" algn="l">
              <a:lnSpc>
                <a:spcPts val="1000"/>
              </a:lnSpc>
              <a:spcBef>
                <a:spcPts val="835"/>
              </a:spcBef>
              <a:spcAft>
                <a:spcPts val="415"/>
              </a:spcAft>
              <a:tabLst>
                <a:tab pos="2788920" algn="l"/>
                <a:tab pos="3840480" algn="l"/>
              </a:tabLst>
            </a:pPr>
            <a:r>
              <a:rPr lang="pl-PL" sz="800" spc="0">
                <a:solidFill>
                  <a:srgbClr val="000000"/>
                </a:solidFill>
                <a:latin typeface="Arial" panose="02020603050405020304" pitchFamily="2"/>
              </a:rPr>
              <a:t>Ogółem wartość kosztorysowa robót : zł 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0"/>
          </p:nvPr>
        </p:nvSpPr>
        <p:spPr>
          <a:xfrm>
            <a:off x="860425" y="2110105"/>
            <a:ext cx="6391275" cy="6667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3345" rIns="0" bIns="0" anchor="t"/>
          <a:lstStyle/>
          <a:p>
            <a:pPr marL="45720" marR="0" indent="0" algn="l">
              <a:lnSpc>
                <a:spcPts val="900"/>
              </a:lnSpc>
              <a:spcAft>
                <a:spcPts val="50780"/>
              </a:spcAft>
            </a:pPr>
            <a:r>
              <a:rPr lang="pl-PL" sz="800" b="1" spc="45">
                <a:solidFill>
                  <a:srgbClr val="000000"/>
                </a:solidFill>
                <a:latin typeface="Arial" panose="02020603050405020304" pitchFamily="2"/>
              </a:rPr>
              <a:t>Słownie: 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0"/>
          </p:nvPr>
        </p:nvSpPr>
        <p:spPr>
          <a:xfrm>
            <a:off x="920750" y="8777605"/>
            <a:ext cx="4584700" cy="14331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l">
              <a:lnSpc>
                <a:spcPts val="900"/>
              </a:lnSpc>
              <a:spcAft>
                <a:spcPts val="0"/>
              </a:spcAft>
              <a:tabLst>
                <a:tab pos="3703320" algn="l"/>
              </a:tabLst>
            </a:pPr>
            <a:r>
              <a:rPr lang="pl-PL" sz="800" spc="0">
                <a:solidFill>
                  <a:srgbClr val="000000"/>
                </a:solidFill>
                <a:latin typeface="Arial" panose="02020603050405020304" pitchFamily="2"/>
              </a:rPr>
              <a:t>WYKONAWCA : INWESTOR : </a:t>
            </a:r>
          </a:p>
          <a:p>
            <a:pPr marL="0" marR="0" indent="0" algn="l">
              <a:lnSpc>
                <a:spcPts val="900"/>
              </a:lnSpc>
              <a:spcBef>
                <a:spcPts val="4205"/>
              </a:spcBef>
              <a:spcAft>
                <a:spcPts val="0"/>
              </a:spcAft>
              <a:tabLst>
                <a:tab pos="3703320" algn="l"/>
              </a:tabLst>
            </a:pPr>
            <a:r>
              <a:rPr lang="pl-PL" sz="800" spc="-15">
                <a:solidFill>
                  <a:srgbClr val="000000"/>
                </a:solidFill>
                <a:latin typeface="Arial" panose="02020603050405020304" pitchFamily="2"/>
              </a:rPr>
              <a:t>Data opracowania Data zatwierdzenia </a:t>
            </a:r>
          </a:p>
          <a:p>
            <a:pPr marL="2743200" marR="274320" indent="0" algn="l">
              <a:lnSpc>
                <a:spcPts val="900"/>
              </a:lnSpc>
              <a:spcBef>
                <a:spcPts val="3405"/>
              </a:spcBef>
              <a:spcAft>
                <a:spcPts val="0"/>
              </a:spcAft>
            </a:pPr>
            <a:r>
              <a:rPr lang="pl-PL" sz="800" spc="0">
                <a:solidFill>
                  <a:srgbClr val="000000"/>
                </a:solidFill>
                <a:latin typeface="Arial" panose="02020603050405020304" pitchFamily="2"/>
              </a:rPr>
              <a:t>Dokument został opracowany przy pomocy programu NORMA PRO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tekstu 16"/>
          <p:cNvSpPr>
            <a:spLocks noGrp="1"/>
          </p:cNvSpPr>
          <p:nvPr>
            <p:ph type="body" idx="10"/>
          </p:nvPr>
        </p:nvSpPr>
        <p:spPr>
          <a:xfrm>
            <a:off x="809625" y="10088245"/>
            <a:ext cx="6391275" cy="376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ctr">
              <a:lnSpc>
                <a:spcPts val="900"/>
              </a:lnSpc>
              <a:spcAft>
                <a:spcPts val="2010"/>
              </a:spcAft>
            </a:pPr>
            <a:r>
              <a:rPr lang="pl-PL" sz="800" spc="105">
                <a:solidFill>
                  <a:srgbClr val="000000"/>
                </a:solidFill>
                <a:latin typeface="Arial" panose="02020603050405020304" pitchFamily="2"/>
              </a:rPr>
              <a:t>- 2 - </a:t>
            </a:r>
          </a:p>
        </p:txBody>
      </p:sp>
      <p:sp>
        <p:nvSpPr>
          <p:cNvPr id="18" name="Symbol zastępczy tekstu 17"/>
          <p:cNvSpPr>
            <a:spLocks noGrp="1"/>
          </p:cNvSpPr>
          <p:nvPr>
            <p:ph type="body" idx="10"/>
          </p:nvPr>
        </p:nvSpPr>
        <p:spPr>
          <a:xfrm>
            <a:off x="917575" y="10464800"/>
            <a:ext cx="1397000" cy="1016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l">
              <a:lnSpc>
                <a:spcPts val="700"/>
              </a:lnSpc>
              <a:spcAft>
                <a:spcPts val="50"/>
              </a:spcAft>
            </a:pPr>
            <a:r>
              <a:rPr lang="pl-PL" sz="600" spc="-15">
                <a:solidFill>
                  <a:srgbClr val="000000"/>
                </a:solidFill>
                <a:latin typeface="Arial" panose="02020603050405020304" pitchFamily="2"/>
              </a:rPr>
              <a:t>Norma PRO Wersja 4.01, Marzec 2003 r.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ymbol zastępczy tekstu 23"/>
          <p:cNvSpPr>
            <a:spLocks noGrp="1"/>
          </p:cNvSpPr>
          <p:nvPr>
            <p:ph type="body" idx="10"/>
          </p:nvPr>
        </p:nvSpPr>
        <p:spPr>
          <a:xfrm>
            <a:off x="809625" y="10088245"/>
            <a:ext cx="6391275" cy="376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ctr">
              <a:lnSpc>
                <a:spcPts val="900"/>
              </a:lnSpc>
              <a:spcAft>
                <a:spcPts val="2005"/>
              </a:spcAft>
            </a:pPr>
            <a:r>
              <a:rPr lang="pl-PL" sz="800" spc="105">
                <a:solidFill>
                  <a:srgbClr val="000000"/>
                </a:solidFill>
                <a:latin typeface="Arial" panose="02020603050405020304" pitchFamily="2"/>
              </a:rPr>
              <a:t>- 3 - 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idx="10"/>
          </p:nvPr>
        </p:nvSpPr>
        <p:spPr>
          <a:xfrm>
            <a:off x="915670" y="10464800"/>
            <a:ext cx="1397000" cy="1016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l">
              <a:lnSpc>
                <a:spcPts val="700"/>
              </a:lnSpc>
              <a:spcAft>
                <a:spcPts val="50"/>
              </a:spcAft>
            </a:pPr>
            <a:r>
              <a:rPr lang="pl-PL" sz="600" spc="-15">
                <a:solidFill>
                  <a:srgbClr val="000000"/>
                </a:solidFill>
                <a:latin typeface="Arial" panose="02020603050405020304" pitchFamily="2"/>
              </a:rPr>
              <a:t>Norma PRO Wersja 4.01, Marzec 2003 r.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ymbol zastępczy tekstu 30"/>
          <p:cNvSpPr>
            <a:spLocks noGrp="1"/>
          </p:cNvSpPr>
          <p:nvPr>
            <p:ph type="body" idx="10"/>
          </p:nvPr>
        </p:nvSpPr>
        <p:spPr>
          <a:xfrm>
            <a:off x="809625" y="10088245"/>
            <a:ext cx="6391275" cy="376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ctr">
              <a:lnSpc>
                <a:spcPts val="900"/>
              </a:lnSpc>
              <a:spcAft>
                <a:spcPts val="2010"/>
              </a:spcAft>
            </a:pPr>
            <a:r>
              <a:rPr lang="pl-PL" sz="800" spc="105">
                <a:solidFill>
                  <a:srgbClr val="000000"/>
                </a:solidFill>
                <a:latin typeface="Arial" panose="02020603050405020304" pitchFamily="2"/>
              </a:rPr>
              <a:t>- 4 - </a:t>
            </a:r>
          </a:p>
        </p:txBody>
      </p:sp>
      <p:sp>
        <p:nvSpPr>
          <p:cNvPr id="32" name="Symbol zastępczy tekstu 31"/>
          <p:cNvSpPr>
            <a:spLocks noGrp="1"/>
          </p:cNvSpPr>
          <p:nvPr>
            <p:ph type="body" idx="10"/>
          </p:nvPr>
        </p:nvSpPr>
        <p:spPr>
          <a:xfrm>
            <a:off x="915670" y="10464800"/>
            <a:ext cx="1397000" cy="1016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l">
              <a:lnSpc>
                <a:spcPts val="700"/>
              </a:lnSpc>
              <a:spcAft>
                <a:spcPts val="50"/>
              </a:spcAft>
            </a:pPr>
            <a:r>
              <a:rPr lang="pl-PL" sz="600" spc="-15">
                <a:solidFill>
                  <a:srgbClr val="000000"/>
                </a:solidFill>
                <a:latin typeface="Arial" panose="02020603050405020304" pitchFamily="2"/>
              </a:rPr>
              <a:t>Norma PRO Wersja 4.01, Marzec 2003 r.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ymbol zastępczy tekstu 37"/>
          <p:cNvSpPr>
            <a:spLocks noGrp="1"/>
          </p:cNvSpPr>
          <p:nvPr>
            <p:ph type="body" idx="10"/>
          </p:nvPr>
        </p:nvSpPr>
        <p:spPr>
          <a:xfrm>
            <a:off x="809625" y="10088245"/>
            <a:ext cx="6391275" cy="376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" rIns="0" bIns="0" anchor="t"/>
          <a:lstStyle/>
          <a:p>
            <a:pPr marL="0" marR="0" indent="0" algn="ctr">
              <a:lnSpc>
                <a:spcPts val="900"/>
              </a:lnSpc>
              <a:spcAft>
                <a:spcPts val="2010"/>
              </a:spcAft>
            </a:pPr>
            <a:r>
              <a:rPr lang="pl-PL" sz="800" spc="105">
                <a:solidFill>
                  <a:srgbClr val="000000"/>
                </a:solidFill>
                <a:latin typeface="Arial" panose="02020603050405020304" pitchFamily="2"/>
              </a:rPr>
              <a:t>- 5 - </a:t>
            </a:r>
          </a:p>
        </p:txBody>
      </p:sp>
      <p:sp>
        <p:nvSpPr>
          <p:cNvPr id="39" name="Symbol zastępczy tekstu 38"/>
          <p:cNvSpPr>
            <a:spLocks noGrp="1"/>
          </p:cNvSpPr>
          <p:nvPr>
            <p:ph type="body" idx="10"/>
          </p:nvPr>
        </p:nvSpPr>
        <p:spPr>
          <a:xfrm>
            <a:off x="915670" y="10464800"/>
            <a:ext cx="1397000" cy="1016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l">
              <a:lnSpc>
                <a:spcPts val="700"/>
              </a:lnSpc>
              <a:spcAft>
                <a:spcPts val="50"/>
              </a:spcAft>
            </a:pPr>
            <a:r>
              <a:rPr lang="pl-PL" sz="600" spc="-15">
                <a:solidFill>
                  <a:srgbClr val="000000"/>
                </a:solidFill>
                <a:latin typeface="Arial" panose="02020603050405020304" pitchFamily="2"/>
              </a:rPr>
              <a:t>Norma PRO Wersja 4.01, Marzec 2003 r.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ymbol zastępczy tekstu 44"/>
          <p:cNvSpPr>
            <a:spLocks noGrp="1"/>
          </p:cNvSpPr>
          <p:nvPr>
            <p:ph type="body" idx="10"/>
          </p:nvPr>
        </p:nvSpPr>
        <p:spPr>
          <a:xfrm>
            <a:off x="809625" y="10088245"/>
            <a:ext cx="6391275" cy="376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ctr">
              <a:lnSpc>
                <a:spcPts val="900"/>
              </a:lnSpc>
              <a:spcAft>
                <a:spcPts val="2010"/>
              </a:spcAft>
            </a:pPr>
            <a:r>
              <a:rPr lang="pl-PL" sz="800" spc="105">
                <a:solidFill>
                  <a:srgbClr val="000000"/>
                </a:solidFill>
                <a:latin typeface="Arial" panose="02020603050405020304" pitchFamily="2"/>
              </a:rPr>
              <a:t>- 6 - </a:t>
            </a:r>
          </a:p>
        </p:txBody>
      </p:sp>
      <p:sp>
        <p:nvSpPr>
          <p:cNvPr id="46" name="Symbol zastępczy tekstu 45"/>
          <p:cNvSpPr>
            <a:spLocks noGrp="1"/>
          </p:cNvSpPr>
          <p:nvPr>
            <p:ph type="body" idx="10"/>
          </p:nvPr>
        </p:nvSpPr>
        <p:spPr>
          <a:xfrm>
            <a:off x="915670" y="10464800"/>
            <a:ext cx="1397000" cy="1016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l">
              <a:lnSpc>
                <a:spcPts val="700"/>
              </a:lnSpc>
              <a:spcAft>
                <a:spcPts val="50"/>
              </a:spcAft>
            </a:pPr>
            <a:r>
              <a:rPr lang="pl-PL" sz="600" spc="-15">
                <a:solidFill>
                  <a:srgbClr val="000000"/>
                </a:solidFill>
                <a:latin typeface="Arial" panose="02020603050405020304" pitchFamily="2"/>
              </a:rPr>
              <a:t>Norma PRO Wersja 4.01, Marzec 2003 r.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ymbol zastępczy tekstu 51"/>
          <p:cNvSpPr>
            <a:spLocks noGrp="1"/>
          </p:cNvSpPr>
          <p:nvPr>
            <p:ph type="body" idx="10"/>
          </p:nvPr>
        </p:nvSpPr>
        <p:spPr>
          <a:xfrm>
            <a:off x="809625" y="10088245"/>
            <a:ext cx="6391275" cy="376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ctr">
              <a:lnSpc>
                <a:spcPts val="900"/>
              </a:lnSpc>
              <a:spcAft>
                <a:spcPts val="2000"/>
              </a:spcAft>
            </a:pPr>
            <a:r>
              <a:rPr lang="pl-PL" sz="800" spc="105">
                <a:solidFill>
                  <a:srgbClr val="000000"/>
                </a:solidFill>
                <a:latin typeface="Arial" panose="02020603050405020304" pitchFamily="2"/>
              </a:rPr>
              <a:t>- 7 - </a:t>
            </a:r>
          </a:p>
        </p:txBody>
      </p:sp>
      <p:sp>
        <p:nvSpPr>
          <p:cNvPr id="53" name="Symbol zastępczy tekstu 52"/>
          <p:cNvSpPr>
            <a:spLocks noGrp="1"/>
          </p:cNvSpPr>
          <p:nvPr>
            <p:ph type="body" idx="10"/>
          </p:nvPr>
        </p:nvSpPr>
        <p:spPr>
          <a:xfrm>
            <a:off x="915670" y="10464800"/>
            <a:ext cx="1397000" cy="1016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l">
              <a:lnSpc>
                <a:spcPts val="700"/>
              </a:lnSpc>
              <a:spcAft>
                <a:spcPts val="50"/>
              </a:spcAft>
            </a:pPr>
            <a:r>
              <a:rPr lang="pl-PL" sz="600" spc="-15">
                <a:solidFill>
                  <a:srgbClr val="000000"/>
                </a:solidFill>
                <a:latin typeface="Arial" panose="02020603050405020304" pitchFamily="2"/>
              </a:rPr>
              <a:t>Norma PRO Wersja 4.01, Marzec 2003 r.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ymbol zastępczy tekstu 58"/>
          <p:cNvSpPr>
            <a:spLocks noGrp="1"/>
          </p:cNvSpPr>
          <p:nvPr>
            <p:ph type="body" idx="10"/>
          </p:nvPr>
        </p:nvSpPr>
        <p:spPr>
          <a:xfrm>
            <a:off x="809625" y="10088245"/>
            <a:ext cx="6391275" cy="376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ctr">
              <a:lnSpc>
                <a:spcPts val="900"/>
              </a:lnSpc>
              <a:spcAft>
                <a:spcPts val="1995"/>
              </a:spcAft>
            </a:pPr>
            <a:r>
              <a:rPr lang="pl-PL" sz="800" spc="105">
                <a:solidFill>
                  <a:srgbClr val="000000"/>
                </a:solidFill>
                <a:latin typeface="Arial" panose="02020603050405020304" pitchFamily="2"/>
              </a:rPr>
              <a:t>- 8 - </a:t>
            </a:r>
          </a:p>
        </p:txBody>
      </p:sp>
      <p:sp>
        <p:nvSpPr>
          <p:cNvPr id="60" name="Symbol zastępczy tekstu 59"/>
          <p:cNvSpPr>
            <a:spLocks noGrp="1"/>
          </p:cNvSpPr>
          <p:nvPr>
            <p:ph type="body" idx="10"/>
          </p:nvPr>
        </p:nvSpPr>
        <p:spPr>
          <a:xfrm>
            <a:off x="915670" y="10464800"/>
            <a:ext cx="1397000" cy="1016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l">
              <a:lnSpc>
                <a:spcPts val="700"/>
              </a:lnSpc>
              <a:spcAft>
                <a:spcPts val="50"/>
              </a:spcAft>
            </a:pPr>
            <a:r>
              <a:rPr lang="pl-PL" sz="600" spc="-15">
                <a:solidFill>
                  <a:srgbClr val="000000"/>
                </a:solidFill>
                <a:latin typeface="Arial" panose="02020603050405020304" pitchFamily="2"/>
              </a:rPr>
              <a:t>Norma PRO Wersja 4.01, Marzec 2003 r.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ymbol zastępczy tekstu 65"/>
          <p:cNvSpPr>
            <a:spLocks noGrp="1"/>
          </p:cNvSpPr>
          <p:nvPr>
            <p:ph type="body" idx="10"/>
          </p:nvPr>
        </p:nvSpPr>
        <p:spPr>
          <a:xfrm>
            <a:off x="807720" y="8618855"/>
            <a:ext cx="6391275" cy="4946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0" indent="0" algn="l">
              <a:lnSpc>
                <a:spcPts val="900"/>
              </a:lnSpc>
              <a:spcAft>
                <a:spcPts val="0"/>
              </a:spcAft>
            </a:pPr>
            <a:r>
              <a:rPr lang="pl-PL" sz="800" b="1" spc="70">
                <a:solidFill>
                  <a:srgbClr val="000000"/>
                </a:solidFill>
                <a:latin typeface="Arial" panose="02020603050405020304" pitchFamily="2"/>
              </a:rPr>
              <a:t>Słownie: </a:t>
            </a:r>
          </a:p>
          <a:p>
            <a:pPr marL="0" marR="0" indent="0" algn="ctr">
              <a:lnSpc>
                <a:spcPts val="900"/>
              </a:lnSpc>
              <a:spcBef>
                <a:spcPts val="1790"/>
              </a:spcBef>
              <a:spcAft>
                <a:spcPts val="205"/>
              </a:spcAft>
            </a:pPr>
            <a:r>
              <a:rPr lang="pl-PL" sz="800" spc="5">
                <a:solidFill>
                  <a:srgbClr val="000000"/>
                </a:solidFill>
                <a:latin typeface="Arial" panose="02020603050405020304" pitchFamily="2"/>
              </a:rPr>
              <a:t>ZESTAWIENIE ROBOCIZNY </a:t>
            </a:r>
          </a:p>
        </p:txBody>
      </p:sp>
      <p:sp>
        <p:nvSpPr>
          <p:cNvPr id="70" name="Symbol zastępczy tekstu 69"/>
          <p:cNvSpPr>
            <a:spLocks noGrp="1"/>
          </p:cNvSpPr>
          <p:nvPr>
            <p:ph type="body" idx="10"/>
          </p:nvPr>
        </p:nvSpPr>
        <p:spPr>
          <a:xfrm>
            <a:off x="807720" y="9780270"/>
            <a:ext cx="6391275" cy="3079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0" indent="0" algn="l">
              <a:lnSpc>
                <a:spcPts val="900"/>
              </a:lnSpc>
              <a:spcAft>
                <a:spcPts val="1475"/>
              </a:spcAft>
            </a:pPr>
            <a:r>
              <a:rPr lang="pl-PL" sz="800" b="1" spc="70">
                <a:solidFill>
                  <a:srgbClr val="000000"/>
                </a:solidFill>
                <a:latin typeface="Arial" panose="02020603050405020304" pitchFamily="2"/>
              </a:rPr>
              <a:t>Słownie: </a:t>
            </a:r>
          </a:p>
        </p:txBody>
      </p:sp>
      <p:sp>
        <p:nvSpPr>
          <p:cNvPr id="71" name="Symbol zastępczy tekstu 70"/>
          <p:cNvSpPr>
            <a:spLocks noGrp="1"/>
          </p:cNvSpPr>
          <p:nvPr>
            <p:ph type="body" idx="10"/>
          </p:nvPr>
        </p:nvSpPr>
        <p:spPr>
          <a:xfrm>
            <a:off x="807720" y="10088245"/>
            <a:ext cx="6391275" cy="1174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ctr">
              <a:lnSpc>
                <a:spcPts val="900"/>
              </a:lnSpc>
              <a:spcAft>
                <a:spcPts val="0"/>
              </a:spcAft>
            </a:pPr>
            <a:r>
              <a:rPr lang="pl-PL" sz="800" spc="105">
                <a:solidFill>
                  <a:srgbClr val="000000"/>
                </a:solidFill>
                <a:latin typeface="Arial" panose="02020603050405020304" pitchFamily="2"/>
              </a:rPr>
              <a:t>- 9 - </a:t>
            </a:r>
          </a:p>
        </p:txBody>
      </p:sp>
      <p:sp>
        <p:nvSpPr>
          <p:cNvPr id="72" name="Symbol zastępczy tekstu 71"/>
          <p:cNvSpPr>
            <a:spLocks noGrp="1"/>
          </p:cNvSpPr>
          <p:nvPr>
            <p:ph type="body" idx="10"/>
          </p:nvPr>
        </p:nvSpPr>
        <p:spPr>
          <a:xfrm>
            <a:off x="915670" y="10464800"/>
            <a:ext cx="1397000" cy="1016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l">
              <a:lnSpc>
                <a:spcPts val="700"/>
              </a:lnSpc>
              <a:spcAft>
                <a:spcPts val="50"/>
              </a:spcAft>
            </a:pPr>
            <a:r>
              <a:rPr lang="pl-PL" sz="600" spc="-15">
                <a:solidFill>
                  <a:srgbClr val="000000"/>
                </a:solidFill>
                <a:latin typeface="Arial" panose="02020603050405020304" pitchFamily="2"/>
              </a:rPr>
              <a:t>Norma PRO Wersja 4.01, Marzec 2003 r.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idx="10"/>
          </p:nvPr>
        </p:nvSpPr>
        <p:spPr>
          <a:xfrm>
            <a:off x="860425" y="355600"/>
            <a:ext cx="6391275" cy="10045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8430" rIns="0" bIns="0" anchor="t"/>
          <a:lstStyle/>
          <a:p>
            <a:pPr marL="45720" marR="0" indent="0" algn="ctr">
              <a:lnSpc>
                <a:spcPts val="1600"/>
              </a:lnSpc>
              <a:spcAft>
                <a:spcPts val="0"/>
              </a:spcAft>
            </a:pPr>
            <a:r>
              <a:rPr lang="pl-PL" sz="1400" b="1" spc="-5" dirty="0">
                <a:solidFill>
                  <a:srgbClr val="000000"/>
                </a:solidFill>
                <a:latin typeface="Arial" panose="02020603050405020304" pitchFamily="2"/>
              </a:rPr>
              <a:t>Kosztorys Ślepy </a:t>
            </a:r>
          </a:p>
          <a:p>
            <a:pPr marL="45720" marR="0" indent="0" algn="l">
              <a:lnSpc>
                <a:spcPts val="900"/>
              </a:lnSpc>
              <a:spcBef>
                <a:spcPts val="10"/>
              </a:spcBef>
              <a:spcAft>
                <a:spcPts val="0"/>
              </a:spcAft>
            </a:pPr>
            <a:r>
              <a:rPr lang="pl-PL" sz="800" spc="0" dirty="0">
                <a:solidFill>
                  <a:srgbClr val="000000"/>
                </a:solidFill>
                <a:latin typeface="Arial" panose="02020603050405020304" pitchFamily="2"/>
              </a:rPr>
              <a:t>NAZWA INWESTYCJI : Budynek </a:t>
            </a:r>
            <a:r>
              <a:rPr lang="pl-PL" sz="800" spc="0" dirty="0" err="1">
                <a:solidFill>
                  <a:srgbClr val="000000"/>
                </a:solidFill>
                <a:latin typeface="Arial" panose="02020603050405020304" pitchFamily="2"/>
              </a:rPr>
              <a:t>produkcyjno</a:t>
            </a:r>
            <a:r>
              <a:rPr lang="pl-PL" sz="800" spc="0" dirty="0">
                <a:solidFill>
                  <a:srgbClr val="000000"/>
                </a:solidFill>
                <a:latin typeface="Arial" panose="02020603050405020304" pitchFamily="2"/>
              </a:rPr>
              <a:t> - usługowo - magazynowy </a:t>
            </a:r>
            <a:br>
              <a:rPr dirty="0"/>
            </a:br>
            <a:r>
              <a:rPr lang="pl-PL" sz="800" spc="0" dirty="0">
                <a:solidFill>
                  <a:srgbClr val="000000"/>
                </a:solidFill>
                <a:latin typeface="Arial" panose="02020603050405020304" pitchFamily="2"/>
              </a:rPr>
              <a:t>ADRES INWESTYCJI : obręb Brodnica działka nr 91/21 </a:t>
            </a:r>
          </a:p>
          <a:p>
            <a:pPr marL="45720" marR="0" indent="0"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tabLst>
                <a:tab pos="1234440" algn="l"/>
              </a:tabLst>
            </a:pPr>
            <a:r>
              <a:rPr lang="pl-PL" sz="800" spc="25" dirty="0">
                <a:solidFill>
                  <a:srgbClr val="000000"/>
                </a:solidFill>
                <a:latin typeface="Arial" panose="02020603050405020304" pitchFamily="2"/>
              </a:rPr>
              <a:t>INWESTOR : Paco </a:t>
            </a:r>
            <a:r>
              <a:rPr lang="pl-PL" sz="800" spc="25" dirty="0" err="1">
                <a:solidFill>
                  <a:srgbClr val="000000"/>
                </a:solidFill>
                <a:latin typeface="Arial" panose="02020603050405020304" pitchFamily="2"/>
              </a:rPr>
              <a:t>Cases</a:t>
            </a:r>
            <a:r>
              <a:rPr lang="pl-PL" sz="800" spc="25" dirty="0">
                <a:solidFill>
                  <a:srgbClr val="000000"/>
                </a:solidFill>
                <a:latin typeface="Arial" panose="02020603050405020304" pitchFamily="2"/>
              </a:rPr>
              <a:t> Sp. z o.o. , ul. Dembowskiego 5 , 62-050 Mosina </a:t>
            </a:r>
          </a:p>
          <a:p>
            <a:pPr marL="45720" marR="0" indent="0" algn="l">
              <a:lnSpc>
                <a:spcPts val="1000"/>
              </a:lnSpc>
              <a:spcBef>
                <a:spcPts val="800"/>
              </a:spcBef>
              <a:spcAft>
                <a:spcPts val="700"/>
              </a:spcAft>
            </a:pPr>
            <a:r>
              <a:rPr lang="pl-PL" sz="800" spc="35" dirty="0">
                <a:solidFill>
                  <a:srgbClr val="000000"/>
                </a:solidFill>
                <a:latin typeface="Arial" panose="02020603050405020304" pitchFamily="2"/>
              </a:rPr>
              <a:t>SPORZĄDZIŁ KALKULACJE : 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0"/>
          </p:nvPr>
        </p:nvSpPr>
        <p:spPr>
          <a:xfrm>
            <a:off x="860425" y="1360170"/>
            <a:ext cx="6391275" cy="7499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065" rIns="0" bIns="0" anchor="t"/>
          <a:lstStyle/>
          <a:p>
            <a:pPr marL="45720" marR="0" indent="0" algn="l">
              <a:lnSpc>
                <a:spcPts val="1800"/>
              </a:lnSpc>
              <a:spcAft>
                <a:spcPts val="0"/>
              </a:spcAft>
              <a:tabLst>
                <a:tab pos="1188720" algn="l"/>
              </a:tabLst>
            </a:pPr>
            <a:r>
              <a:rPr lang="pl-PL" sz="800" spc="0">
                <a:solidFill>
                  <a:srgbClr val="000000"/>
                </a:solidFill>
                <a:latin typeface="Arial" panose="02020603050405020304" pitchFamily="2"/>
              </a:rPr>
              <a:t>Poziom cen : </a:t>
            </a:r>
            <a:br/>
            <a:r>
              <a:rPr lang="pl-PL" sz="800" b="1" spc="0">
                <a:solidFill>
                  <a:srgbClr val="000000"/>
                </a:solidFill>
                <a:latin typeface="Arial" panose="02020603050405020304" pitchFamily="2"/>
              </a:rPr>
              <a:t>NARZUTY </a:t>
            </a:r>
          </a:p>
          <a:p>
            <a:pPr marL="45720" marR="0" indent="0" algn="l">
              <a:lnSpc>
                <a:spcPts val="1000"/>
              </a:lnSpc>
              <a:spcBef>
                <a:spcPts val="835"/>
              </a:spcBef>
              <a:spcAft>
                <a:spcPts val="415"/>
              </a:spcAft>
              <a:tabLst>
                <a:tab pos="2788920" algn="l"/>
                <a:tab pos="3840480" algn="l"/>
              </a:tabLst>
            </a:pPr>
            <a:r>
              <a:rPr lang="pl-PL" sz="800" spc="0">
                <a:solidFill>
                  <a:srgbClr val="000000"/>
                </a:solidFill>
                <a:latin typeface="Arial" panose="02020603050405020304" pitchFamily="2"/>
              </a:rPr>
              <a:t>Ogółem wartość kosztorysowa robót : zł 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0"/>
          </p:nvPr>
        </p:nvSpPr>
        <p:spPr>
          <a:xfrm>
            <a:off x="860425" y="2110105"/>
            <a:ext cx="6391275" cy="6667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3345" rIns="0" bIns="0" anchor="t"/>
          <a:lstStyle/>
          <a:p>
            <a:pPr marL="45720" marR="0" indent="0" algn="l">
              <a:lnSpc>
                <a:spcPts val="900"/>
              </a:lnSpc>
              <a:spcAft>
                <a:spcPts val="50780"/>
              </a:spcAft>
            </a:pPr>
            <a:r>
              <a:rPr lang="pl-PL" sz="800" b="1" spc="45">
                <a:solidFill>
                  <a:srgbClr val="000000"/>
                </a:solidFill>
                <a:latin typeface="Arial" panose="02020603050405020304" pitchFamily="2"/>
              </a:rPr>
              <a:t>Słownie: 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0"/>
          </p:nvPr>
        </p:nvSpPr>
        <p:spPr>
          <a:xfrm>
            <a:off x="920750" y="8777605"/>
            <a:ext cx="4584700" cy="14331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l">
              <a:lnSpc>
                <a:spcPts val="900"/>
              </a:lnSpc>
              <a:spcAft>
                <a:spcPts val="0"/>
              </a:spcAft>
              <a:tabLst>
                <a:tab pos="3703320" algn="l"/>
              </a:tabLst>
            </a:pPr>
            <a:r>
              <a:rPr lang="pl-PL" sz="800" spc="0">
                <a:solidFill>
                  <a:srgbClr val="000000"/>
                </a:solidFill>
                <a:latin typeface="Arial" panose="02020603050405020304" pitchFamily="2"/>
              </a:rPr>
              <a:t>WYKONAWCA : INWESTOR : </a:t>
            </a:r>
          </a:p>
          <a:p>
            <a:pPr marL="0" marR="0" indent="0" algn="l">
              <a:lnSpc>
                <a:spcPts val="900"/>
              </a:lnSpc>
              <a:spcBef>
                <a:spcPts val="4205"/>
              </a:spcBef>
              <a:spcAft>
                <a:spcPts val="0"/>
              </a:spcAft>
              <a:tabLst>
                <a:tab pos="3703320" algn="l"/>
              </a:tabLst>
            </a:pPr>
            <a:r>
              <a:rPr lang="pl-PL" sz="800" spc="-15">
                <a:solidFill>
                  <a:srgbClr val="000000"/>
                </a:solidFill>
                <a:latin typeface="Arial" panose="02020603050405020304" pitchFamily="2"/>
              </a:rPr>
              <a:t>Data opracowania Data zatwierdzenia </a:t>
            </a:r>
          </a:p>
          <a:p>
            <a:pPr marL="2743200" marR="274320" indent="0" algn="l">
              <a:lnSpc>
                <a:spcPts val="900"/>
              </a:lnSpc>
              <a:spcBef>
                <a:spcPts val="3405"/>
              </a:spcBef>
              <a:spcAft>
                <a:spcPts val="0"/>
              </a:spcAft>
            </a:pPr>
            <a:r>
              <a:rPr lang="pl-PL" sz="800" spc="0">
                <a:solidFill>
                  <a:srgbClr val="000000"/>
                </a:solidFill>
                <a:latin typeface="Arial" panose="02020603050405020304" pitchFamily="2"/>
              </a:rPr>
              <a:t>Dokument został opracowany przy pomocy programu NORMA PRO </a:t>
            </a:r>
          </a:p>
        </p:txBody>
      </p:sp>
      <p:cxnSp>
        <p:nvCxnSpPr>
          <p:cNvPr id="8" name="Łącznik prosty 7"/>
          <p:cNvCxnSpPr/>
          <p:nvPr/>
        </p:nvCxnSpPr>
        <p:spPr>
          <a:xfrm>
            <a:off x="911225" y="368935"/>
            <a:ext cx="6191250" cy="0"/>
          </a:xfrm>
          <a:prstGeom prst="line">
            <a:avLst/>
          </a:prstGeom>
          <a:ln w="21590" cmpd="sng">
            <a:solidFill>
              <a:srgbClr val="000000"/>
            </a:solidFill>
          </a:ln>
        </p:spPr>
      </p:cxnSp>
      <p:cxnSp>
        <p:nvCxnSpPr>
          <p:cNvPr id="9" name="Łącznik prosty 8"/>
          <p:cNvCxnSpPr/>
          <p:nvPr/>
        </p:nvCxnSpPr>
        <p:spPr>
          <a:xfrm>
            <a:off x="911225" y="1365250"/>
            <a:ext cx="619125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0" name="Łącznik prosty 9"/>
          <p:cNvCxnSpPr/>
          <p:nvPr/>
        </p:nvCxnSpPr>
        <p:spPr>
          <a:xfrm>
            <a:off x="911225" y="2118360"/>
            <a:ext cx="6191250" cy="0"/>
          </a:xfrm>
          <a:prstGeom prst="line">
            <a:avLst/>
          </a:prstGeom>
          <a:ln w="15240" cmpd="sng">
            <a:solidFill>
              <a:srgbClr val="000000"/>
            </a:solidFill>
          </a:ln>
        </p:spPr>
      </p:cxnSp>
      <p:cxnSp>
        <p:nvCxnSpPr>
          <p:cNvPr id="11" name="Łącznik prosty 10"/>
          <p:cNvCxnSpPr/>
          <p:nvPr/>
        </p:nvCxnSpPr>
        <p:spPr>
          <a:xfrm>
            <a:off x="911225" y="2429510"/>
            <a:ext cx="6191250" cy="0"/>
          </a:xfrm>
          <a:prstGeom prst="line">
            <a:avLst/>
          </a:prstGeom>
          <a:ln w="15240" cmpd="sng">
            <a:solidFill>
              <a:srgbClr val="000000"/>
            </a:solidFill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255124"/>
              </p:ext>
            </p:extLst>
          </p:nvPr>
        </p:nvGraphicFramePr>
        <p:xfrm>
          <a:off x="911225" y="899160"/>
          <a:ext cx="6187440" cy="9610725"/>
        </p:xfrm>
        <a:graphic>
          <a:graphicData uri="http://schemas.openxmlformats.org/drawingml/2006/table">
            <a:tbl>
              <a:tblPr/>
              <a:tblGrid>
                <a:gridCol w="26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6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000"/>
                        </a:lnSpc>
                        <a:spcBef>
                          <a:spcPts val="155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Lp.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0" algn="l">
                        <a:lnSpc>
                          <a:spcPts val="900"/>
                        </a:lnSpc>
                        <a:spcBef>
                          <a:spcPts val="175"/>
                        </a:spcBef>
                        <a:spcAft>
                          <a:spcPts val="94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Podstawa wy- ceny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000"/>
                        </a:lnSpc>
                        <a:spcBef>
                          <a:spcPts val="155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Opis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52070" indent="0" algn="r">
                        <a:lnSpc>
                          <a:spcPts val="1000"/>
                        </a:lnSpc>
                        <a:spcBef>
                          <a:spcPts val="155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Jedn. miary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1000"/>
                        </a:lnSpc>
                        <a:spcBef>
                          <a:spcPts val="155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Ilość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75"/>
                        </a:spcBef>
                        <a:spcAft>
                          <a:spcPts val="94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Cena </a:t>
                      </a:r>
                      <a:br/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zł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Wartość </a:t>
                      </a:r>
                    </a:p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zł </a:t>
                      </a:r>
                    </a:p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(5 x 6)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0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38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Roboty ziemne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kalk. indywidu-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Obsługa geodezyjna i geotechniczna, </a:t>
                      </a:r>
                      <a:r>
                        <a:rPr lang="pl-PL" sz="800" b="0" i="0" spc="0" baseline="0" dirty="0">
                          <a:solidFill>
                            <a:srgbClr val="000000"/>
                          </a:solidFill>
                          <a:effectLst/>
                          <a:latin typeface="Arial" panose="02020603050405020304" pitchFamily="2"/>
                          <a:ea typeface="+mn-ea"/>
                          <a:cs typeface="+mn-cs"/>
                        </a:rPr>
                        <a:t>p</a:t>
                      </a:r>
                      <a:r>
                        <a:rPr lang="pl-PL" sz="800" spc="0" baseline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omiary przy wykopach fundamentowych w terenie rów-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dirty="0" err="1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kpl</a:t>
                      </a: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.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dirty="0" err="1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kpl</a:t>
                      </a: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.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2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alna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 baseline="0" dirty="0" err="1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ninnym</a:t>
                      </a:r>
                      <a:r>
                        <a:rPr lang="pl-PL" sz="800" spc="0" baseline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i nizinnym - osie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201-01-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Usunięcie warstwy humusu grubość do 15 cm spycharkami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1599.199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26-01-00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201-01-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Usunięcie warstwy humusu spycharkami - dodatkowo za 5 cm grubości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1599.199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26-02-00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800" spc="0" dirty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201-02-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Roboty ziemne koparkami podsiębiernymi 0,25 m3 w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319.84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05-03-00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gruncie kat 1-2 z transportem wywrotkami 5 Mg na </a:t>
                      </a:r>
                      <a:r>
                        <a:rPr lang="pl-PL" sz="800" spc="0" dirty="0" err="1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odl</a:t>
                      </a: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1,0 km - wywóz humusu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201-02-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Wykopy koparkami podsiębiernymi 0,40 m3 w gruncie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299.255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17-06-00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kat 3 na odkład - ławy,stopy fundamentowe i podwaliny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201-03-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Wykopy ciągłe lub jamiste ze skarpami szer dna do 1,5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22.526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10-02-00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 i głęb do 1,5 m na odkład w gruncie kat 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201-02-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Roboty ziemne koparkami chwytakowymi 0,25 m3 w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187.609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3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78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10-01-00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68580" indent="0" algn="just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gruncie kat 1-2 z transportem wywrotkami 5 Mg na odl 1 km - wywóz zbędnej ziemi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201-03-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Zasyp wykopu liniowego szer 0,8-1,5 m i głęb do 1,5 m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134.208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20-02-00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 gruncie kat 3-4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Fundamenty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202-11-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Podkład na gruncie z betonu żwirowego B-15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23.172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01-01-06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202-02-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Ławy fundamentowe żelbetowe prostokątne szer do 0,6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9.74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4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02-01-12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4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 z betonu B-25 betonowanie pompą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202-02-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Ławy fundamentowe żelbetowe prostokątne szer do 0,8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17.252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02-02-12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 z betonu B-25 betonowanie pompą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202-02-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Ławy fundamentowe żelbetowe prostokątne szer do 1,3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16.28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02-03-12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 z betonu B-20 betonowanie pompą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1938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202-02-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Stopy fundamentowe żelbetowe schodkowe o objętości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4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29.79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04-09-12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ponad 2,5 m3 z betonu B-20 betonowanie pompą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202-02-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Stopy fundamentowe żelbetowe schodkowe o objętości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5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20.329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04-08-12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do 2,5 m3 z betonu B-20 betonowanie pompą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202-02-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Stopy fundamentowe żelbetowe prostokątne o objętości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55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2.4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04-03-12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do 2,5 m3 z betonu B-25 betonowanie pompą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1938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16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202-02-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Stopy fundamentowe żelbetowe prostokątne o objętości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14.943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4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04-02-12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4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do 1,5 m3 z betonu B-25 betonowanie pompą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17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202-02-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Stopy fundamentowe żelbetowe prostokątne o objętości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0.784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04-01-12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do 0,8 m3 z betonu B-25 betonowanie pompą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N002-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prefabrykatów zbrojarskich w ławach </a:t>
                      </a:r>
                      <a:r>
                        <a:rPr lang="pl-PL" sz="800" spc="0" dirty="0" err="1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fundamen</a:t>
                      </a: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Mg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1.298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01-05-01-00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 dirty="0" err="1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towych</a:t>
                      </a: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239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18/1</a:t>
                      </a:r>
                    </a:p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d.2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N002-</a:t>
                      </a:r>
                    </a:p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01-05-01-00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Kotwy fundamentowe stalowe KF - wykonanie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1.190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dirty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01320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19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N002-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prefabrykatów zbrojarskich w stopach funda-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Mg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5.46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01-05-02-00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mentowych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Ściany </a:t>
                      </a:r>
                      <a:r>
                        <a:rPr lang="pl-PL" sz="800" b="1" spc="0" dirty="0" err="1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fundamentowe+izolacje</a:t>
                      </a:r>
                      <a:r>
                        <a:rPr lang="pl-PL" sz="800" b="1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N002-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Izolacja pozioma ław fundamentowych papą podkładową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86.544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06-04-01-00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800" spc="0" dirty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21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WKNR W202-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Ściany i podwaliny z bloczków betonowych M6 na zapra-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52.487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01-01-06-10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wie cementowej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C003-01-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Przyklejenie na powierzchni równej płyt z polistyrenu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149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d.3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75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02-05-00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16002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ekstrudowanego o grubości 10cm o lambda 0,036 W/ mK na scianach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C003-01-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Przymocowanie płyt styropianowych za pomocą kołków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149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05-03-00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plastikowych 5 szt/m2 do podłoża z betonu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24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C003-01-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Zatapianie jednej warstwy siatki na ścianach i słupach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149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05-07-00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25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202-06-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Izolacja pionowa na zimno 1-sza warstwa z roztworu as-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419.895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03-09-00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faltowo-kauczukowego, masa hydroizolacyjna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5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26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202-06-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Izolacja pionowa na zimno dalsza warstwa z roztworu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419.895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6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03-10-00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asfaltowo-kauczukowego- masa hydroizolacyjna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7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27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202-06-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Izolacje z folii kubełkowej gr. min.1 mm o wytłoczeniach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556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104.3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78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d.3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72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16-04-00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indent="0" algn="just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 min.8mm z polietylenu wysokiej gęstości (PEHD)na sucho pionowa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9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- łączonych na taśmę dwustronnie klejącą -analogia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0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28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C003-01-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Gruntowanie podłoża pierwsza warstwa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556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44.7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d.3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18-01-00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2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29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C003-01-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Wykonanie cienkowarstwowej wyprawy z tynku mozai-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55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44.7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3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3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d.3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77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18-03-00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16002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kowego na ścianach płaskich i powierzchniach pozio-mych żwirki kwarcowe 0,8#1,2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"/>
                  </a:ext>
                </a:extLst>
              </a:tr>
              <a:tr h="11938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Konstrukcja stalowa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5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30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205-01-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Hale stalowe - słupy o masie do 1,0 Mg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Mg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8.995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d.4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01-01-00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7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31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205-01-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Hale stalowe - wiązary scalone o masie do 6,0 Mg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Mg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18.231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8"/>
                  </a:ext>
                </a:extLst>
              </a:tr>
              <a:tr h="1282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4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d.4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02-03-00 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9"/>
                  </a:ext>
                </a:extLst>
              </a:tr>
            </a:tbl>
          </a:graphicData>
        </a:graphic>
      </p:graphicFrame>
      <p:sp>
        <p:nvSpPr>
          <p:cNvPr id="17" name="Symbol zastępczy tekstu 16"/>
          <p:cNvSpPr>
            <a:spLocks noGrp="1"/>
          </p:cNvSpPr>
          <p:nvPr>
            <p:ph type="body" idx="10"/>
          </p:nvPr>
        </p:nvSpPr>
        <p:spPr>
          <a:xfrm>
            <a:off x="809625" y="10088245"/>
            <a:ext cx="6391275" cy="376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ctr">
              <a:lnSpc>
                <a:spcPts val="900"/>
              </a:lnSpc>
              <a:spcAft>
                <a:spcPts val="2010"/>
              </a:spcAft>
            </a:pPr>
            <a:r>
              <a:rPr lang="pl-PL" sz="800" spc="105">
                <a:solidFill>
                  <a:srgbClr val="000000"/>
                </a:solidFill>
                <a:latin typeface="Arial" panose="02020603050405020304" pitchFamily="2"/>
              </a:rPr>
              <a:t>- 2 - </a:t>
            </a:r>
          </a:p>
        </p:txBody>
      </p:sp>
      <p:sp>
        <p:nvSpPr>
          <p:cNvPr id="18" name="Symbol zastępczy tekstu 17"/>
          <p:cNvSpPr>
            <a:spLocks noGrp="1"/>
          </p:cNvSpPr>
          <p:nvPr>
            <p:ph type="body" idx="10"/>
          </p:nvPr>
        </p:nvSpPr>
        <p:spPr>
          <a:xfrm>
            <a:off x="917575" y="10464800"/>
            <a:ext cx="1397000" cy="1016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l">
              <a:lnSpc>
                <a:spcPts val="700"/>
              </a:lnSpc>
              <a:spcAft>
                <a:spcPts val="50"/>
              </a:spcAft>
            </a:pPr>
            <a:r>
              <a:rPr lang="pl-PL" sz="600" spc="-15">
                <a:solidFill>
                  <a:srgbClr val="000000"/>
                </a:solidFill>
                <a:latin typeface="Arial" panose="02020603050405020304" pitchFamily="2"/>
              </a:rPr>
              <a:t>Norma PRO Wersja 4.01, Marzec 2003 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3"/>
          <p:cNvGraphicFramePr>
            <a:graphicFrameLocks noGrp="1"/>
          </p:cNvGraphicFramePr>
          <p:nvPr/>
        </p:nvGraphicFramePr>
        <p:xfrm>
          <a:off x="911225" y="899160"/>
          <a:ext cx="6187440" cy="9001760"/>
        </p:xfrm>
        <a:graphic>
          <a:graphicData uri="http://schemas.openxmlformats.org/drawingml/2006/table">
            <a:tbl>
              <a:tblPr/>
              <a:tblGrid>
                <a:gridCol w="26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6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18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Lp.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0" algn="l">
                        <a:lnSpc>
                          <a:spcPts val="900"/>
                        </a:lnSpc>
                        <a:spcBef>
                          <a:spcPts val="185"/>
                        </a:spcBef>
                        <a:spcAft>
                          <a:spcPts val="94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Podstawa wy- ceny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8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Opis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52070" indent="0" algn="r">
                        <a:lnSpc>
                          <a:spcPts val="900"/>
                        </a:lnSpc>
                        <a:spcBef>
                          <a:spcPts val="18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Jedn. miary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18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Ilość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85"/>
                        </a:spcBef>
                        <a:spcAft>
                          <a:spcPts val="94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Cena </a:t>
                      </a:r>
                      <a:br/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zł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Wartość </a:t>
                      </a:r>
                    </a:p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zł </a:t>
                      </a:r>
                    </a:p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(5 x 6)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34099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0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205-01-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Hale stalowe - wiązary niescalone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Mg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5.017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205-01-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Płatwie z kształtowników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Mg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55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13.51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02-04-00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205-01-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Hale stalowe - rygiel szczytowy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Mg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0.923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01-06-00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938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205-01-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Stężenia dachowe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Mg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1.047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02-06-00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205-01-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Hale stalowe - stężenia ścian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Mg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1.081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06-05-00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205-01-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Hale stalowe - stężenia dachowe - tężniki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Mg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8.44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02-06-00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Ściany, obudowy,ścianki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202-06-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Izolacja pozioma papą zgrzewalną ścian fundamento-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25.358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wych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Ściany z bloków SILKA M24 w budynkach wielokondyg-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4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558.483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03-09-40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nacyjnych na zaprawie cementowo-wapiennej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Otwory (bez nadproży) w ścianach grub 1,5 i 2 c na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26-03-00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okna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Otwory (bez nadproży) w ścianach grub 1 c na drzwi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26-02-00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Ułożenie nadproży prefabrykowanych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55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22.8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26-05-00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Belki i podciągi żelbetowe z betonu B-25 betonowanie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6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5.619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10-04-11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pompą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Belki i podciągi żelbetowe z betonu B-25 betonowanie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1.77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10-03-11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pompą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prefabrykatów zbrojarskich w belkach, podcią-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Mg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0.739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01-05-05-00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gach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Słupy żelbetowe wys do 6 m z betonu B-25 betonowanie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5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2.178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08-09-11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pompą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Słupy żelbetowe wys do 6 m z betonu B-25 betonowanie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10.849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08-10-11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pompą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prefabrykatów zbrojarskich w słupach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Mg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2.242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01-05-04-00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Wieńce monolityczne na ścianach zewnętrznych szer do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12.63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12-12-00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30 cm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prefabrykatów zbrojarskich w wieńcach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Mg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1.315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01-05-05-00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WKNR W202-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Ścianki z płyt gipsowo-kartonowych na rusztach 100-01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4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218.09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20-03-03-00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 pokryciem obustronnym jednowarstwowo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WKNR W202-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Ścianki ustępowe systemowe z drzwiami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5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13.692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10-29-05-00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205-10-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Lekka obudowa ścian płytami Balex Metal Mikroprofilo-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556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567.11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3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77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02-02-00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274320" indent="0" algn="just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-1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wanych z rdzeniem poliuretanowym gr. 10 cm z za-mkiem ukrytym kolor do uzgodnienia z Inwestorem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205-10-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Ścianki wydzielające na hali z konstrukcją /słupy/ i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362.688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07-03-00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drzwiami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243-02-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Płyta wspornikowa komina 1-ciągowego Schiedel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04-01-00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243-02-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Trójnik spalin dla komina 1-ciągowego Schiedel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03-02-00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243-02-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Trójnik wyczystkowy komina 1-ciągowego Schiedel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4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243-02-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Elementy podstawowe komina 1-ciągowego Schiedel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6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243-02-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Płyta przykrywająca komina 1-ciągowego Schiedel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05-02-00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8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Stropy, schody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9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202-03-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Płyty stropowe o pow 2,5-6,0 m2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1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MAT 1921599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Elementy stropowe prefabrykowane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245.612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2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3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Wieńce monolityczne na ścianach zewnętrznych szer do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3.855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12-12-00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30 cm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5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Wieńce monolityczne na ścianach wewnętrznych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2.253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12-11-00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7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prefabrykatów zbrojarskich w wieńcach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Mg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0.941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8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01-05-05-00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9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Schody żelbetowe z płytą grub 8 cm betonowanie pom-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4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10.53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18-05-10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pą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1"/>
                  </a:ext>
                </a:extLst>
              </a:tr>
            </a:tbl>
          </a:graphicData>
        </a:graphic>
      </p:graphicFrame>
      <p:sp>
        <p:nvSpPr>
          <p:cNvPr id="24" name="Symbol zastępczy tekstu 23"/>
          <p:cNvSpPr>
            <a:spLocks noGrp="1"/>
          </p:cNvSpPr>
          <p:nvPr>
            <p:ph type="body" idx="10"/>
          </p:nvPr>
        </p:nvSpPr>
        <p:spPr>
          <a:xfrm>
            <a:off x="809625" y="10088245"/>
            <a:ext cx="6391275" cy="376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ctr">
              <a:lnSpc>
                <a:spcPts val="900"/>
              </a:lnSpc>
              <a:spcAft>
                <a:spcPts val="2005"/>
              </a:spcAft>
            </a:pPr>
            <a:r>
              <a:rPr lang="pl-PL" sz="800" spc="105">
                <a:solidFill>
                  <a:srgbClr val="000000"/>
                </a:solidFill>
                <a:latin typeface="Arial" panose="02020603050405020304" pitchFamily="2"/>
              </a:rPr>
              <a:t>- 3 - 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idx="10"/>
          </p:nvPr>
        </p:nvSpPr>
        <p:spPr>
          <a:xfrm>
            <a:off x="915670" y="10464800"/>
            <a:ext cx="1397000" cy="1016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l">
              <a:lnSpc>
                <a:spcPts val="700"/>
              </a:lnSpc>
              <a:spcAft>
                <a:spcPts val="50"/>
              </a:spcAft>
            </a:pPr>
            <a:r>
              <a:rPr lang="pl-PL" sz="600" spc="-15">
                <a:solidFill>
                  <a:srgbClr val="000000"/>
                </a:solidFill>
                <a:latin typeface="Arial" panose="02020603050405020304" pitchFamily="2"/>
              </a:rPr>
              <a:t>Norma PRO Wersja 4.01, Marzec 2003 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30"/>
          <p:cNvGraphicFramePr>
            <a:graphicFrameLocks noGrp="1"/>
          </p:cNvGraphicFramePr>
          <p:nvPr/>
        </p:nvGraphicFramePr>
        <p:xfrm>
          <a:off x="911225" y="899160"/>
          <a:ext cx="6187440" cy="8854440"/>
        </p:xfrm>
        <a:graphic>
          <a:graphicData uri="http://schemas.openxmlformats.org/drawingml/2006/table">
            <a:tbl>
              <a:tblPr/>
              <a:tblGrid>
                <a:gridCol w="26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6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000"/>
                        </a:lnSpc>
                        <a:spcBef>
                          <a:spcPts val="160"/>
                        </a:spcBef>
                        <a:spcAft>
                          <a:spcPts val="189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Lp.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95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Podstawa wy- ceny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000"/>
                        </a:lnSpc>
                        <a:spcBef>
                          <a:spcPts val="160"/>
                        </a:spcBef>
                        <a:spcAft>
                          <a:spcPts val="189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Opis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52070" indent="0" algn="r">
                        <a:lnSpc>
                          <a:spcPts val="1000"/>
                        </a:lnSpc>
                        <a:spcBef>
                          <a:spcPts val="160"/>
                        </a:spcBef>
                        <a:spcAft>
                          <a:spcPts val="189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Jedn. miary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1000"/>
                        </a:lnSpc>
                        <a:spcBef>
                          <a:spcPts val="160"/>
                        </a:spcBef>
                        <a:spcAft>
                          <a:spcPts val="189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Ilość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95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Cena </a:t>
                      </a:r>
                      <a:br/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zł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Wartość </a:t>
                      </a:r>
                    </a:p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zł </a:t>
                      </a:r>
                    </a:p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(5 x 6)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34099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0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Schody żelbetowe - dodatek za 10 cm różnicy grub płyty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7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10.53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18-06-10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betonowanie pompą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Stopnie beton wewnętrzne na gotowym podłożu betono-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0.729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18-01-10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wanie pompą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prefabrykatów zbrojarskich w schodach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Mg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0.227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01-05-06-00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Dach - pokrycie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N007-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Lekka obudowa dachów z płyt warstwowych dachowych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55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1298.7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06-02-03-00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 rdzeniem poliuretanowym gr 120 mm Balex Metal RAL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9007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MAT 1312199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Dost+mont-świetlika dachowego firmy Lamilux spełniaja-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556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62.1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78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d.7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91440" indent="0" algn="just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cego normy termoizolacyjności poliwęglanowy odporny na UV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WKNR W202-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Klapa dymna fabrycznie wykończona firmy Lamilux speł-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55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2.2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d.7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76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10-16-06-00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45720" indent="0" algn="just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niająca normy termoizolacyjności odporna na UV wraz z centralą i sterowaniem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202-05-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prefabrykowanych rynien firmy GALEKO model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556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100.5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18-04-00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Lux ocynk fi 150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202-05-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prefabrykowanych rur spustowych firmy GALE-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55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36.6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KO model Lux ocynk fi 120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202-05-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Obróbki blacharskie z blachy o szer od 25 cm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73.76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41-02-00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Stolarka otworowa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N007-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Okna PCV o powierzchni ponad 2,0 m2na profilach sys-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4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93.043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7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d.8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67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07-01-05-00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6858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-5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temowych firmy VEKA Softline 82 w dwustronnym kolo-rze, rozwierno-uchylne 3-szybowe spełniajace normy termoizolacyjne, okucia firmy Winhaus, montaż ciepły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N007-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Okna PCV o powierzchni do 2,0 m2 na profilach syste-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5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3.24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7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d.8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64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07-01-04-00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22860" indent="0" algn="just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-5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mowych firmy VEKA Softline 82 w dwustronnym kolorze, rozwierno-uchylne 3-szybowe spełniajace normy termoi-zolacyjne, okucia firmy Winhaus, montaż ciepły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N007-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Drzwi aluminiowe zewnętrzne podwójnie przeszklone na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11.488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63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d.8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25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05-03-08-00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4572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profilach ciepłych z zastosowaniem przekładek termicz-nych z potrójną szybą wyposażone w dwa zamki i samo-zamykacz producent Profili Ponzio PE78N kolor do uz-godnienia z inwestorem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Ościeżnica systemowa regulowana DRE okleina Dąb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21.285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11-04-02-00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Vintige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Skrzydło drzwiowe DRE wewnętrzne fabrycznie wykoń-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21.285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6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d.8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78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11-03-01-04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6858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-5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czone, płyta wiórowa pełne, okleina Dąb Vintige z za-mkiem, wkładką patentową, klamką i szyldem /drzwi do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WC z podcięciem i ryglem od środka/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Drzwi stalowe p.poż z blachy ocynkowanej, malowane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27.615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3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d.8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78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13-02-04-00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45720" indent="0" algn="just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-5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proszkowo na kolor z palety RAL, 4 klasa wytrzymałości mechanicznej, wypelnienie wełna mineralna,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Drzwi stalowe zewnętrzne z blachy ocynkowanej, malo-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1.89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7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d.8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67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13-02-03-00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9144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wane proszkowo na kolor z palety RAL, 4 klasa wytrzy-małości mechanicznej, wypełnienie wełna mineralna, klamka i zamek z szyldem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WKNR W202-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Bramy przemysłowe uchylne Hormann z autom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10-32-01-00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Osadzenie parapetów wewnętrznych szer 35 cm z ka-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43.98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03-02-07-02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mienia naturalnego granitowe szare o gr. 3 cm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202-05-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Parapety zewnetrzne z blachy aluminiowej malowane w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19.791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3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d.8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75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41-02-00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68580" indent="0" algn="just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kolorze RAL z zaślepkami w tym samym kolorze gr. 1,5 mm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Podłoża i posadzki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202-11-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Podkład na gruncie z piasku z ubiciem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250.013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01-07-02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202-11-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Podkład na gruncie z betonu żwirowego B-15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55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187.51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4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01-01-06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202-06-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Izolacja pozioma papą zgrzewalną pomieszczeń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1250.065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202-06-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Izolacja pozioma z płyt styrodurowych gr.12 cm na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1250.065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09-03-00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wierzchu konstrukcji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202-06-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Izolacja pozioma z płyt styropianowych EPS 200 grub 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4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245.778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09-03-04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cm na wierzchu konstrukcji na sucho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4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Izolacja pozioma podposadzkowa z folii polietylenowej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1495.843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06-04-01-00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6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202-11-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Posadzka przemysłowa B-30 grub 2,5 cm na gładko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994.789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7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06-02-00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8"/>
                  </a:ext>
                </a:extLst>
              </a:tr>
            </a:tbl>
          </a:graphicData>
        </a:graphic>
      </p:graphicFrame>
      <p:sp>
        <p:nvSpPr>
          <p:cNvPr id="31" name="Symbol zastępczy tekstu 30"/>
          <p:cNvSpPr>
            <a:spLocks noGrp="1"/>
          </p:cNvSpPr>
          <p:nvPr>
            <p:ph type="body" idx="10"/>
          </p:nvPr>
        </p:nvSpPr>
        <p:spPr>
          <a:xfrm>
            <a:off x="809625" y="10088245"/>
            <a:ext cx="6391275" cy="376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ctr">
              <a:lnSpc>
                <a:spcPts val="900"/>
              </a:lnSpc>
              <a:spcAft>
                <a:spcPts val="2010"/>
              </a:spcAft>
            </a:pPr>
            <a:r>
              <a:rPr lang="pl-PL" sz="800" spc="105">
                <a:solidFill>
                  <a:srgbClr val="000000"/>
                </a:solidFill>
                <a:latin typeface="Arial" panose="02020603050405020304" pitchFamily="2"/>
              </a:rPr>
              <a:t>- 4 - </a:t>
            </a:r>
          </a:p>
        </p:txBody>
      </p:sp>
      <p:sp>
        <p:nvSpPr>
          <p:cNvPr id="32" name="Symbol zastępczy tekstu 31"/>
          <p:cNvSpPr>
            <a:spLocks noGrp="1"/>
          </p:cNvSpPr>
          <p:nvPr>
            <p:ph type="body" idx="10"/>
          </p:nvPr>
        </p:nvSpPr>
        <p:spPr>
          <a:xfrm>
            <a:off x="915670" y="10464800"/>
            <a:ext cx="1397000" cy="1016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l">
              <a:lnSpc>
                <a:spcPts val="700"/>
              </a:lnSpc>
              <a:spcAft>
                <a:spcPts val="50"/>
              </a:spcAft>
            </a:pPr>
            <a:r>
              <a:rPr lang="pl-PL" sz="600" spc="-15">
                <a:solidFill>
                  <a:srgbClr val="000000"/>
                </a:solidFill>
                <a:latin typeface="Arial" panose="02020603050405020304" pitchFamily="2"/>
              </a:rPr>
              <a:t>Norma PRO Wersja 4.01, Marzec 2003 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table 37"/>
          <p:cNvGraphicFramePr>
            <a:graphicFrameLocks noGrp="1"/>
          </p:cNvGraphicFramePr>
          <p:nvPr/>
        </p:nvGraphicFramePr>
        <p:xfrm>
          <a:off x="911225" y="899160"/>
          <a:ext cx="6187440" cy="8949690"/>
        </p:xfrm>
        <a:graphic>
          <a:graphicData uri="http://schemas.openxmlformats.org/drawingml/2006/table">
            <a:tbl>
              <a:tblPr/>
              <a:tblGrid>
                <a:gridCol w="26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6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175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Lp.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0" algn="l">
                        <a:lnSpc>
                          <a:spcPts val="900"/>
                        </a:lnSpc>
                        <a:spcBef>
                          <a:spcPts val="175"/>
                        </a:spcBef>
                        <a:spcAft>
                          <a:spcPts val="94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Podstawa wy- ceny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75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Opis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52070" indent="0" algn="r">
                        <a:lnSpc>
                          <a:spcPts val="900"/>
                        </a:lnSpc>
                        <a:spcBef>
                          <a:spcPts val="175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Jedn. miary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175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Ilość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75"/>
                        </a:spcBef>
                        <a:spcAft>
                          <a:spcPts val="94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Cena </a:t>
                      </a:r>
                      <a:br/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zł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Wartość </a:t>
                      </a:r>
                    </a:p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zł </a:t>
                      </a:r>
                    </a:p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(5 x 6)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34099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527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202-11-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Posadzka przemysłowa - dodatek za pogrubienie o 17,5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994.789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06-03-00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cm wierzchnia warstwa utwardzona środkiem SIKA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Chabdur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202-11-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Dodatek za zbrojenie 2x siatką 15x15 o śred 8mm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994.789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06-07-00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202-11-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Warstwa wyrównawcza z zaprawy cementowej grub 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501.054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cm na ostro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202-11-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Warstwa wyrównawcza z zaprawy cementowej - doda-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255.276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tek za różnicę grub 10 cm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202-11-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Warstwa wyrównawcza z zaprawy cementowej - doda-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255.276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tek za różnicę grub 3 cm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97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202-11-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Dodatek za zbrojenie siatką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255.276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06-07-00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202-11-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Posadzki z płytek 40x40 cm na klej z przygotowaniem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255.276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5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d.9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77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18-06-50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114300" indent="0" algn="just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podłoża metodą kombinowaną płytki gresowe antypoś-lizgowe, Nova Gala QZ 01 naatura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202-11-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Cokoliki wys 10 cm z płytek 40x40 cm na klej układane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95.19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d.9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73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20-09-00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13716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metodą kombinowaną, płytki gresowe antypoślizgowe, Nova Gala QZ 01 naatura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202-11-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Posadzka cementowa grub 2,5 cm na ostro z cokolikiem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245.778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06-01-00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- piętro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202-11-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Posadzka cementowa - dodatek za pogrubienie o 2,5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245.778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06-03-00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Tynki wewnętrzne,okładziny, malowanie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202-27-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Sufit podwieszany z płyt ze sprasowanej wełny mineral-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45.95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nej-Rockfon PLANO lub LOGJK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202-27-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Sufity podwieszane na profil 60 cm z wypełnieniem pły-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468.366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tami z włókien mineralnych Rockfon Pacyfic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202-08-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Tynk na ścianach i słupach kategorii III wykonany ręcz-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665.811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03-03-00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nie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202-08-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Gładz gipsowa 2-warstwowa na ścianach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374.294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4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15-04-00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Licowanie ścian płytkami glazurowanymi w kolorze jas-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157.797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08-03-02-03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nym 30x20 cm mocowane na klej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107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Malowanie tynków wewn 3x farbą emulsyjną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508.014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14-01-06-00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Elementy ślusarskie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Balustrada schodowa ze stali nierdzewnej o wys 1,1 m,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13-01-01-00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bez wypełnienia.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MAT 7240211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Wycieraczka stalowa 60 x 150 cm antypoślizgowa ocyn-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kmpl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kowana z płaskownika 25x3 i oczkach 44x11 mm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MAT 7243099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Wycieraczki z tworzyw sztucznych o wym. 150 x 60 cm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Elewacja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C003-01-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Przyklejenie na powierzchni równej płyt styropianowych /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396.51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02-05-00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ARBET Gostyń/o grubości 15cm na ścianach kleje fir.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Caparol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C003-01-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Przymocowanie płyt styropianowych za pomocą kołków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390.75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282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4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05-01-00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plastikowych 5 szt/m2 do podłoża z gazobetonu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C003-01-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Zatapianie jednej warstwy siatki na ścianach i słupach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390.75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05-07-00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fir. Caparol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C003-01-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Gruntowanie podłoża pierwsza warstwa Atlas Cerplast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390.75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C003-01-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Wykonanie cienkowarstwowej wyprawy z tynku silikono-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390.75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6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d.12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14-04-00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91440" indent="0" algn="just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wego o fakturze #kamyczkowej# na ścianach płaskich i powierzchniach poziomych ziarno 1,5mm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4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C003-01-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listew APU wokół okien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136.58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07-05-00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6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117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C003-01-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Ochrona narożników wypukłych prostych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527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177.3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7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07-06-00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8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Rusztowanie zewnętrzne rurowe wys do 20 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400.16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9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15-01-01-00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Utwardzenie terenu , zieleń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1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201-01-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Roboty pomiarowe przy korytach pod place postojowe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HA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0.091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21-02-00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3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N006-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Mechan wykonanie koryta równiarką głęb 20 cm kat 2/4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527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905.4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01-01-02-00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5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231-01-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Podsypka z piasku zagęszczana mechanicznie grub 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527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905.4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6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05-03-00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7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231-01-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Podsypka z piasku zagęszczana mechanicznie - doda-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527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905.4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8"/>
                  </a:ext>
                </a:extLst>
              </a:tr>
              <a:tr h="1314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05-04-00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tek za 17 cm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9"/>
                  </a:ext>
                </a:extLst>
              </a:tr>
            </a:tbl>
          </a:graphicData>
        </a:graphic>
      </p:graphicFrame>
      <p:sp>
        <p:nvSpPr>
          <p:cNvPr id="38" name="Symbol zastępczy tekstu 37"/>
          <p:cNvSpPr>
            <a:spLocks noGrp="1"/>
          </p:cNvSpPr>
          <p:nvPr>
            <p:ph type="body" idx="10"/>
          </p:nvPr>
        </p:nvSpPr>
        <p:spPr>
          <a:xfrm>
            <a:off x="809625" y="10088245"/>
            <a:ext cx="6391275" cy="376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" rIns="0" bIns="0" anchor="t"/>
          <a:lstStyle/>
          <a:p>
            <a:pPr marL="0" marR="0" indent="0" algn="ctr">
              <a:lnSpc>
                <a:spcPts val="900"/>
              </a:lnSpc>
              <a:spcAft>
                <a:spcPts val="2010"/>
              </a:spcAft>
            </a:pPr>
            <a:r>
              <a:rPr lang="pl-PL" sz="800" spc="105">
                <a:solidFill>
                  <a:srgbClr val="000000"/>
                </a:solidFill>
                <a:latin typeface="Arial" panose="02020603050405020304" pitchFamily="2"/>
              </a:rPr>
              <a:t>- 5 - </a:t>
            </a:r>
          </a:p>
        </p:txBody>
      </p:sp>
      <p:sp>
        <p:nvSpPr>
          <p:cNvPr id="39" name="Symbol zastępczy tekstu 38"/>
          <p:cNvSpPr>
            <a:spLocks noGrp="1"/>
          </p:cNvSpPr>
          <p:nvPr>
            <p:ph type="body" idx="10"/>
          </p:nvPr>
        </p:nvSpPr>
        <p:spPr>
          <a:xfrm>
            <a:off x="915670" y="10464800"/>
            <a:ext cx="1397000" cy="1016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l">
              <a:lnSpc>
                <a:spcPts val="700"/>
              </a:lnSpc>
              <a:spcAft>
                <a:spcPts val="50"/>
              </a:spcAft>
            </a:pPr>
            <a:r>
              <a:rPr lang="pl-PL" sz="600" spc="-15">
                <a:solidFill>
                  <a:srgbClr val="000000"/>
                </a:solidFill>
                <a:latin typeface="Arial" panose="02020603050405020304" pitchFamily="2"/>
              </a:rPr>
              <a:t>Norma PRO Wersja 4.01, Marzec 2003 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table 44"/>
          <p:cNvGraphicFramePr>
            <a:graphicFrameLocks noGrp="1"/>
          </p:cNvGraphicFramePr>
          <p:nvPr/>
        </p:nvGraphicFramePr>
        <p:xfrm>
          <a:off x="911225" y="899160"/>
          <a:ext cx="6187440" cy="8853805"/>
        </p:xfrm>
        <a:graphic>
          <a:graphicData uri="http://schemas.openxmlformats.org/drawingml/2006/table">
            <a:tbl>
              <a:tblPr/>
              <a:tblGrid>
                <a:gridCol w="26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6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19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Lp.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0" algn="l">
                        <a:lnSpc>
                          <a:spcPts val="900"/>
                        </a:lnSpc>
                        <a:spcBef>
                          <a:spcPts val="175"/>
                        </a:spcBef>
                        <a:spcAft>
                          <a:spcPts val="94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Podstawa wy- ceny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9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Opis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52070" indent="0" algn="r">
                        <a:lnSpc>
                          <a:spcPts val="900"/>
                        </a:lnSpc>
                        <a:spcBef>
                          <a:spcPts val="19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Jedn. miary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19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Ilość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75"/>
                        </a:spcBef>
                        <a:spcAft>
                          <a:spcPts val="94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Cena </a:t>
                      </a:r>
                      <a:br/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zł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Wartość </a:t>
                      </a:r>
                    </a:p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zł </a:t>
                      </a:r>
                    </a:p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(5 x 6)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0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N006-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Krawężnik betonowy wystający 15x30 cm ława betono-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191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04-03-03-01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wa B-10 na podsypce cementowo-piaskowej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N006-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Podbudowa betonowa B-20 grub 15 cm z pielęgnacją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55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905.4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2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01-09-02-00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piaskiem i wodą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231-05-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Nawierzchnie z kostki betonowej szarej grub 8 cm na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556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905.4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podsypce cementowo-piaskowej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938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221-02-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Ręczne rozrzucenie ziemi grub 2 cm w terenie płaskim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HA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0.039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221-02-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Rozrzucenie ziemi w terenie płaskim - dodatek za 5 cm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HA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0.039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221-04-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Wykonanie trawników dywanowych z nawożeniem w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386.55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01-05-00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gruncie kategorii 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Kanalizacja sanitarna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401-01-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Wykopy nieumocnione o ścianach pionowych wykony-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55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16.2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06-01-00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wane wewnątrz budynku z odrzuceniem na odległość do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401-01-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Zasypywanie wykopów ziemią z ukopów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55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5.4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4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06-03-00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Podłoże pod kanały i obiekty z piasku grub 20 cm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55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5.4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14-11-03-00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Zasypka technologiczna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55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5.4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14-11-02-00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Rurociągi z PVC kanalizacyjne o śr. 160 mm w goto-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6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0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02-03-04-00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0574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wych wykopach, wewnątrz budynków o połączeniach wciskowych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Rurociągi z PVC kanalizacyjne o śr. 110 mm w goto-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02-03-03-00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0574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wych wykopach, wewnątrz budynków o połączeniach wciskowych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Poziomy w wykopach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Rurociągi kanalizacyjne z PVC o śr. 50 mm na ścianach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72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02-08-01-00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3716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 budynkach niemieszkalnych o połączeniach wcisko-wych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Rurociąg kanalizacyjny PVC na uszczelkę na ścianie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27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4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02-08-03-00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4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budynku niemieszkalnego fi 110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Czyszczak kanalizacyjny z PCV na uszczelkę fi 110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02-22-02-00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Rury wywiewne z PVC o połączeniu wciskowym o śr.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02-13-05-00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110/160 mm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139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Dodatek za podejście odpływowe PCV na uszczelkę fi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02-11-01-00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Dodatek za podejście odpływowe PCV na uszczelkę fi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02-11-03-00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Wpust ściekowy z tworzywa sztucznego fi 50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02-18-01-00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Ustęp porcelanowy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kmpl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02-33-03-00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215-31-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Element montażowy na ścianie do ustępu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kmpl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215-31-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Miska ustępowa wisząca na elemencie montażowym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kmpl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04-01-00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215-31-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przycisku do spłuczek podtynkowych publicz-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05-02-00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nych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Ustęp porcelanowy dla niepełnosprawnych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kmpl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02-33-03-00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Umywalki pojedyncze porcelanowe standard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kmpl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02-30-02-01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4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Półnoga porcelanowa do umywalki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kmpl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5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02-30-05-01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6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Umywalki pojedyncze porcelanowe dla niepełnospraw-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kmpl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7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02-30-02-00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nych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8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Pisuar z zaworem spłukującym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kmpl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9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02-34-02-01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0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Zlew 2-komorowy montowany na szafce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02-29-05-01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2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Zlew 1-komorowy montowany na ścianie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3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02-29-04-00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0-35 0123-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Kabiny natryskowe do kąpieli, narożne, kwadratowe, z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kmpl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5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szybami ze szkła hartowanego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6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N005-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Przebijanie otworu fi 100 mm dł 30 cm w betonie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7"/>
                  </a:ext>
                </a:extLst>
              </a:tr>
              <a:tr h="1282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4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12-09-11-04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8"/>
                  </a:ext>
                </a:extLst>
              </a:tr>
            </a:tbl>
          </a:graphicData>
        </a:graphic>
      </p:graphicFrame>
      <p:sp>
        <p:nvSpPr>
          <p:cNvPr id="45" name="Symbol zastępczy tekstu 44"/>
          <p:cNvSpPr>
            <a:spLocks noGrp="1"/>
          </p:cNvSpPr>
          <p:nvPr>
            <p:ph type="body" idx="10"/>
          </p:nvPr>
        </p:nvSpPr>
        <p:spPr>
          <a:xfrm>
            <a:off x="809625" y="10088245"/>
            <a:ext cx="6391275" cy="376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ctr">
              <a:lnSpc>
                <a:spcPts val="900"/>
              </a:lnSpc>
              <a:spcAft>
                <a:spcPts val="2010"/>
              </a:spcAft>
            </a:pPr>
            <a:r>
              <a:rPr lang="pl-PL" sz="800" spc="105">
                <a:solidFill>
                  <a:srgbClr val="000000"/>
                </a:solidFill>
                <a:latin typeface="Arial" panose="02020603050405020304" pitchFamily="2"/>
              </a:rPr>
              <a:t>- 6 - </a:t>
            </a:r>
          </a:p>
        </p:txBody>
      </p:sp>
      <p:sp>
        <p:nvSpPr>
          <p:cNvPr id="46" name="Symbol zastępczy tekstu 45"/>
          <p:cNvSpPr>
            <a:spLocks noGrp="1"/>
          </p:cNvSpPr>
          <p:nvPr>
            <p:ph type="body" idx="10"/>
          </p:nvPr>
        </p:nvSpPr>
        <p:spPr>
          <a:xfrm>
            <a:off x="915670" y="10464800"/>
            <a:ext cx="1397000" cy="1016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l">
              <a:lnSpc>
                <a:spcPts val="700"/>
              </a:lnSpc>
              <a:spcAft>
                <a:spcPts val="50"/>
              </a:spcAft>
            </a:pPr>
            <a:r>
              <a:rPr lang="pl-PL" sz="600" spc="-15">
                <a:solidFill>
                  <a:srgbClr val="000000"/>
                </a:solidFill>
                <a:latin typeface="Arial" panose="02020603050405020304" pitchFamily="2"/>
              </a:rPr>
              <a:t>Norma PRO Wersja 4.01, Marzec 2003 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1"/>
          <p:cNvGraphicFramePr>
            <a:graphicFrameLocks noGrp="1"/>
          </p:cNvGraphicFramePr>
          <p:nvPr/>
        </p:nvGraphicFramePr>
        <p:xfrm>
          <a:off x="911225" y="899160"/>
          <a:ext cx="6187440" cy="8992870"/>
        </p:xfrm>
        <a:graphic>
          <a:graphicData uri="http://schemas.openxmlformats.org/drawingml/2006/table">
            <a:tbl>
              <a:tblPr/>
              <a:tblGrid>
                <a:gridCol w="26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6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19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Lp.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0" algn="l">
                        <a:lnSpc>
                          <a:spcPts val="900"/>
                        </a:lnSpc>
                        <a:spcBef>
                          <a:spcPts val="175"/>
                        </a:spcBef>
                        <a:spcAft>
                          <a:spcPts val="94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Podstawa wy- ceny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9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Opis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52070" indent="0" algn="r">
                        <a:lnSpc>
                          <a:spcPts val="900"/>
                        </a:lnSpc>
                        <a:spcBef>
                          <a:spcPts val="19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Jedn. miary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19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Ilość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75"/>
                        </a:spcBef>
                        <a:spcAft>
                          <a:spcPts val="94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Cena </a:t>
                      </a:r>
                      <a:br/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zł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Wartość </a:t>
                      </a:r>
                    </a:p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zł </a:t>
                      </a:r>
                    </a:p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(5 x 6)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34099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856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401-03-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Wykucie bruzd pionowych o głębokości i szerokości 1/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d.14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75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39-03-00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18288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2x1/2 cegieł w ścianach na zaprawie cementowo-wa-piennej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Instalacja wodociągowa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401-03-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Wykucie bruzd pionowych o głębokości i szerokości 1/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2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39-03-00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18288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2x1/2 cegieł w ścianach na zaprawie cementowo-wa-piennej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Rurociąg PP-20 zgrzewany na ścianach w budynkach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2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01-12-01-10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niemieszkalnych fi 20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Rurociąg PP-10 zgrzewany na ścianach w budynkach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01-12-01-00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niemieszkalnych fi 20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Rurociąg PP-10 zgrzewany na ścianach w budynkach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01-12-02-00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niemieszkalnych fi 25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160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Rurociąg PP-20 zgrzewany na ścianach w budynkach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01-12-02-10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niemieszkalnych fi 25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161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Rurociąg PP-10 zgrzewany na ścianach w budynkach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82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01-12-03-00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niemieszkalnych fi 32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162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Rurociąg PP-20 zgrzewany na ścianach w budynkach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01-12-03-10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niemieszkalnych fi 32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163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034-01-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Izolacja rury fi 22 mm otuliną 1-warstwowo grub 6 mm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116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01-01-03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164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034-01-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Izolacja rury fi 25 mm otuliną 1-warstwowo grub 6 mm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165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034-01-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Izolacja rury fi 35 mm otuliną 1-warstwowo grub 6 mm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01-02-01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166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034-01-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Izolacja rury fi 35 mm otuliną 1-warstwowo grub 9 mm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01-04-01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167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034-01-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Izolacja rury fi 25 mm otuliną 1-warstwowo grub 9 mm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01-04-00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168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034-01-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Izolacja rury fi 22 mm otuliną 1-warstwowo grub 9 mm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01-03-03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169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Dodatek za podejście dopływowe z PP do zaworu, bate-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01-16-01-01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rii fi 20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170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Dodatek za podejście dopływowe z PP do płuczki ustę-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01-16-06-01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powej fi 20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171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Zawór odcinający umywalkowy/zlewozmywakowy DN15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01-35-04-00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172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Zawór odcinający do WC DN15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01-35-04-00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173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Bateria umywalkowa jednouchwytowa standard Tres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01-37-02-00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174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Bateria umywalkowa jednouchwytowa dla niepełnos-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01-37-04-00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prawnych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175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Bateria zlewozmywakowa jednouchwytowa standard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01-37-02-01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Tres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176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Bateria prysznicowa jednouchwytowa standard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01-37-09-00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177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Zawór ze złączką do węża DN15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01-35-01-00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178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Zawór kulowy gwintowany w instalacji wodociągowej z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01-32-01-03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 z PP fi 15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179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Zawór kulowy gwintowany w instalacji wodociągowej z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01-32-02-03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 z PP fi 20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Zawór kulowy gwintowany w instalacji wodociągowej z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01-32-04-03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 z PP fi 32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4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Zawór przelotowy gwintowany w instalacji wodociągowej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5"/>
                  </a:ext>
                </a:extLst>
              </a:tr>
              <a:tr h="1282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01-32-06-02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 rur z PP fi 50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6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Płukanie instalacji wodociągowej w budynkach nie-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509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7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01-28-02-00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mieszkalnych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8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Próba szczelności instalacji wodociągowej z rur z PP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9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01-27-01-01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0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Próba szczelności instalacji wodociągowych z rur z two-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290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1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d.15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75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01-27-04-00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16002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rzyw sztucznych - dodatek w budynkach niemieszkal-nych (rurociąg o śr. do 63 mm)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Instalacja hydrantowa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3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Zawór pierwszeństwa fi 50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01-30-06-20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5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Rurociąg stalowy OC gwintowany w sieciach p-poż fi 65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01-07-06-00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7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Rurociąg stalowy OC gwintowany w sieciach p-poż fi 50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8"/>
                  </a:ext>
                </a:extLst>
              </a:tr>
              <a:tr h="1282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01-07-05-00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9"/>
                  </a:ext>
                </a:extLst>
              </a:tr>
            </a:tbl>
          </a:graphicData>
        </a:graphic>
      </p:graphicFrame>
      <p:sp>
        <p:nvSpPr>
          <p:cNvPr id="52" name="Symbol zastępczy tekstu 51"/>
          <p:cNvSpPr>
            <a:spLocks noGrp="1"/>
          </p:cNvSpPr>
          <p:nvPr>
            <p:ph type="body" idx="10"/>
          </p:nvPr>
        </p:nvSpPr>
        <p:spPr>
          <a:xfrm>
            <a:off x="809625" y="10088245"/>
            <a:ext cx="6391275" cy="376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ctr">
              <a:lnSpc>
                <a:spcPts val="900"/>
              </a:lnSpc>
              <a:spcAft>
                <a:spcPts val="2000"/>
              </a:spcAft>
            </a:pPr>
            <a:r>
              <a:rPr lang="pl-PL" sz="800" spc="105">
                <a:solidFill>
                  <a:srgbClr val="000000"/>
                </a:solidFill>
                <a:latin typeface="Arial" panose="02020603050405020304" pitchFamily="2"/>
              </a:rPr>
              <a:t>- 7 - </a:t>
            </a:r>
          </a:p>
        </p:txBody>
      </p:sp>
      <p:sp>
        <p:nvSpPr>
          <p:cNvPr id="53" name="Symbol zastępczy tekstu 52"/>
          <p:cNvSpPr>
            <a:spLocks noGrp="1"/>
          </p:cNvSpPr>
          <p:nvPr>
            <p:ph type="body" idx="10"/>
          </p:nvPr>
        </p:nvSpPr>
        <p:spPr>
          <a:xfrm>
            <a:off x="915670" y="10464800"/>
            <a:ext cx="1397000" cy="1016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l">
              <a:lnSpc>
                <a:spcPts val="700"/>
              </a:lnSpc>
              <a:spcAft>
                <a:spcPts val="50"/>
              </a:spcAft>
            </a:pPr>
            <a:r>
              <a:rPr lang="pl-PL" sz="600" spc="-15">
                <a:solidFill>
                  <a:srgbClr val="000000"/>
                </a:solidFill>
                <a:latin typeface="Arial" panose="02020603050405020304" pitchFamily="2"/>
              </a:rPr>
              <a:t>Norma PRO Wersja 4.01, Marzec 2003 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" name="table 58"/>
          <p:cNvGraphicFramePr>
            <a:graphicFrameLocks noGrp="1"/>
          </p:cNvGraphicFramePr>
          <p:nvPr/>
        </p:nvGraphicFramePr>
        <p:xfrm>
          <a:off x="911225" y="899160"/>
          <a:ext cx="6187440" cy="9034145"/>
        </p:xfrm>
        <a:graphic>
          <a:graphicData uri="http://schemas.openxmlformats.org/drawingml/2006/table">
            <a:tbl>
              <a:tblPr/>
              <a:tblGrid>
                <a:gridCol w="26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6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17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Lp.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0" algn="l">
                        <a:lnSpc>
                          <a:spcPts val="900"/>
                        </a:lnSpc>
                        <a:spcBef>
                          <a:spcPts val="165"/>
                        </a:spcBef>
                        <a:spcAft>
                          <a:spcPts val="94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Podstawa wy- ceny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7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Opis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52070" indent="0" algn="r">
                        <a:lnSpc>
                          <a:spcPts val="900"/>
                        </a:lnSpc>
                        <a:spcBef>
                          <a:spcPts val="17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Jedn. miary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17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Ilość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65"/>
                        </a:spcBef>
                        <a:spcAft>
                          <a:spcPts val="94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Cena </a:t>
                      </a:r>
                      <a:br/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zł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Wartość </a:t>
                      </a:r>
                    </a:p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zł </a:t>
                      </a:r>
                    </a:p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(5 x 6)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34099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034-01-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Izolacja rury fi 76 mm otuliną THERMAFLEX FRZ 1-war-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01-05-03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stwowo grub 9 mm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034-01-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Izolacja rury fi 54 mm otuliną THERMAFLEX FRZ 1-war-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01-05-00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stwowo grub 9 mm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190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Dodatek za podejście dopływowe stalowe do zaworu,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01-15-03-00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baterii fi 25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938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191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Zawór hydrantowy montowany na ścianie M519 fi 25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01-38-01-00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192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Szafka hydrantowa naścienna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kmpl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01-42-01-00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193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Płukanie instalacji wodociągowej w budynkach nie-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01-28-02-00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mieszkalnych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194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Próba szczelności instalacji wodociągowej z rur stalo-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01-26-04-00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wych OC w budynkach niemieszkalnych do fi 65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Instalacja c.o.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195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Rurociąg z rur PE-Xc-Al zaciskanych na ścianach fi 16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550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04-04-01-20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196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035-02-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Rurociąg miedziany lutowany na ścianie budynku fi 28*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01-06-00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1,5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197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035-02-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Szafka rozdzielaczowa podtynkowa dla 9-12 sekcji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19-09-00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198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035-02-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Szafka rozdzielaczowa natynkowa dla 2-4 sekcji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19-01-00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199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035-02-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Rozdzielacz co dla 3 obiegów grzewaczych L=190/fi1/2"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035-02-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Rozdzielacz co dla 11 obiegów grzewaczych L=630/fi1/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20-10-00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2"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215-42-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na ścianie grzejnika o mocy 800 W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05-04-10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215-42-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na ścianie grzejnika o mocy 900 W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05-04-10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215-42-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na ścianie grzejnika o mocy 1200W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05-02-11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215-42-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na ścianie grzejnika o mocy 1500 W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05-02-11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215-42-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na ścianie grzejnika o mocy 1700 W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05-05-10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215-42-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na ścianie grzejnika o mocy 2000W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05-05-11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215-42-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na ścianie grzejnika o mocy 2500 W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05-05-12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215-42-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Podłączenie grzejnika płyt VK do instal CO z podłogi fi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07-02-00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215-04-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głowicy termostatycznej Danfoss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15-06-30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210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035-02-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Płukanie instalacji co w budynkach niemieszkalnych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565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31-03-00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211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035-02-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Próba szczelności instalacji co w budynkach niemiesz-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565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31-04-00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kalnych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212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035-02-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Próba instalacji co na gorąco z dokonaniem regulacji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31-05-00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Instalacja gazowa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213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035-02-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kotła gazowego wiszącego kondensacyjnego o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kmpl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4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23-01-00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mocy 21 kW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5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214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N004-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Rurociąg stalowy Z/S spawany na ścianach murowa-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6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03-04-03-00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nych w budynkach niemieszkalnych fi 25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7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215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215-12-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Rurociągi miedziane gazowe na ścianach w budynkach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8"/>
                  </a:ext>
                </a:extLst>
              </a:tr>
              <a:tr h="1282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02-05-00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niemieszkalnych fi 22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9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216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215-12-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Zawór kulowy do gazu fi 25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0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06-04-00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1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217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215-12-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Próba szczelności instalacji gazowej z rur miedzianych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2"/>
                  </a:ext>
                </a:extLst>
              </a:tr>
              <a:tr h="1282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05-02-00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 budynkach niemieszkalnych do fi 35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3"/>
                  </a:ext>
                </a:extLst>
              </a:tr>
              <a:tr h="1123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218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219-02-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Przejście przez ściany grub 1 cegły dla gazociągów fi 25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16-01-00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Instalacja wentylacyjna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219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217-01-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Anemostat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7"/>
                  </a:ext>
                </a:extLst>
              </a:tr>
              <a:tr h="12446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40-01-00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8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220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217-01-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Kratka wentylacyjna C20-400x100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9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2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38-02-02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0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221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217-01-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Kratka wentylacyjna RGS-2-525-225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9812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38-04-00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2"/>
                  </a:ext>
                </a:extLst>
              </a:tr>
            </a:tbl>
          </a:graphicData>
        </a:graphic>
      </p:graphicFrame>
      <p:sp>
        <p:nvSpPr>
          <p:cNvPr id="59" name="Symbol zastępczy tekstu 58"/>
          <p:cNvSpPr>
            <a:spLocks noGrp="1"/>
          </p:cNvSpPr>
          <p:nvPr>
            <p:ph type="body" idx="10"/>
          </p:nvPr>
        </p:nvSpPr>
        <p:spPr>
          <a:xfrm>
            <a:off x="809625" y="10088245"/>
            <a:ext cx="6391275" cy="376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ctr">
              <a:lnSpc>
                <a:spcPts val="900"/>
              </a:lnSpc>
              <a:spcAft>
                <a:spcPts val="1995"/>
              </a:spcAft>
            </a:pPr>
            <a:r>
              <a:rPr lang="pl-PL" sz="800" spc="105">
                <a:solidFill>
                  <a:srgbClr val="000000"/>
                </a:solidFill>
                <a:latin typeface="Arial" panose="02020603050405020304" pitchFamily="2"/>
              </a:rPr>
              <a:t>- 8 - </a:t>
            </a:r>
          </a:p>
        </p:txBody>
      </p:sp>
      <p:sp>
        <p:nvSpPr>
          <p:cNvPr id="60" name="Symbol zastępczy tekstu 59"/>
          <p:cNvSpPr>
            <a:spLocks noGrp="1"/>
          </p:cNvSpPr>
          <p:nvPr>
            <p:ph type="body" idx="10"/>
          </p:nvPr>
        </p:nvSpPr>
        <p:spPr>
          <a:xfrm>
            <a:off x="915670" y="10464800"/>
            <a:ext cx="1397000" cy="1016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l">
              <a:lnSpc>
                <a:spcPts val="700"/>
              </a:lnSpc>
              <a:spcAft>
                <a:spcPts val="50"/>
              </a:spcAft>
            </a:pPr>
            <a:r>
              <a:rPr lang="pl-PL" sz="600" spc="-15">
                <a:solidFill>
                  <a:srgbClr val="000000"/>
                </a:solidFill>
                <a:latin typeface="Arial" panose="02020603050405020304" pitchFamily="2"/>
              </a:rPr>
              <a:t>Norma PRO Wersja 4.01, Marzec 2003 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116100"/>
              </p:ext>
            </p:extLst>
          </p:nvPr>
        </p:nvGraphicFramePr>
        <p:xfrm>
          <a:off x="591820" y="1433066"/>
          <a:ext cx="6182361" cy="3094989"/>
        </p:xfrm>
        <a:graphic>
          <a:graphicData uri="http://schemas.openxmlformats.org/drawingml/2006/table">
            <a:tbl>
              <a:tblPr/>
              <a:tblGrid>
                <a:gridCol w="25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6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4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3165426291"/>
                    </a:ext>
                  </a:extLst>
                </a:gridCol>
              </a:tblGrid>
              <a:tr h="397128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18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Lp.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0" algn="l">
                        <a:lnSpc>
                          <a:spcPts val="900"/>
                        </a:lnSpc>
                        <a:spcBef>
                          <a:spcPts val="185"/>
                        </a:spcBef>
                        <a:spcAft>
                          <a:spcPts val="945"/>
                        </a:spcAft>
                      </a:pPr>
                      <a:r>
                        <a:rPr lang="pl-PL" sz="800" b="1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Podstawa    wyceny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8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Opis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52070" indent="0" algn="r">
                        <a:lnSpc>
                          <a:spcPts val="900"/>
                        </a:lnSpc>
                        <a:spcBef>
                          <a:spcPts val="18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Jedn. miary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180"/>
                        </a:spcBef>
                        <a:spcAft>
                          <a:spcPts val="18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Ilość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85"/>
                        </a:spcBef>
                        <a:spcAft>
                          <a:spcPts val="94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Cena </a:t>
                      </a:r>
                      <a:br/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zł 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Wartość </a:t>
                      </a:r>
                    </a:p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zł </a:t>
                      </a:r>
                    </a:p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(5 x 6) 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endParaRPr lang="pl-PL" sz="800" b="1" spc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622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0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800" b="1" spc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74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222 </a:t>
                      </a:r>
                    </a:p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d.19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217-01- </a:t>
                      </a:r>
                    </a:p>
                    <a:p>
                      <a:pPr marL="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23-02-00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22860" indent="0" algn="just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Przewód wentylacyjny stalowy OC Spiro kołowy, do 55% udziału kształtek i fi 125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92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6.185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74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223 </a:t>
                      </a:r>
                    </a:p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d.19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215-04- </a:t>
                      </a:r>
                    </a:p>
                    <a:p>
                      <a:pPr marL="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24-01-30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90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Kurtyna powietrzna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90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90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484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224 </a:t>
                      </a:r>
                    </a:p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d.19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000-00-00-00- 00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45720" indent="0" algn="just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Przewody wentylacyjne elastyczne izolowane o średnicy 125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metr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5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391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225 </a:t>
                      </a:r>
                    </a:p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d.19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KNR 217-01- </a:t>
                      </a:r>
                    </a:p>
                    <a:p>
                      <a:pPr marL="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45-02-00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8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Wyrzutnia dachowa kołowa typ D fi 250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8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8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1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484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226 </a:t>
                      </a:r>
                    </a:p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d.19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KNNR N005- </a:t>
                      </a:r>
                    </a:p>
                    <a:p>
                      <a:pPr marL="0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04-10-02-00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87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Montaż wentylatora ściennego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8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szt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986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8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3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57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227 </a:t>
                      </a:r>
                    </a:p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83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d.19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925-04-09-02- 00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marR="114300" indent="0" algn="just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Izolacja kanałów wentylacyjnych rolami lub płytami Ar- </a:t>
                      </a:r>
                      <a:r>
                        <a:rPr lang="pl-PL" sz="800" spc="0" dirty="0" err="1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maflex</a:t>
                      </a: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o grubości 40 mm przy przewodach o obwodzie od 400 do 800 mm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06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805"/>
                        </a:spcAft>
                      </a:pPr>
                      <a:r>
                        <a:rPr lang="pl-PL" sz="800" spc="0" baseline="-250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m</a:t>
                      </a:r>
                      <a:r>
                        <a:rPr lang="pl-PL" sz="6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84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1715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6.185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494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Instalacje elektryczne – według dołączonego załącznika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800" b="1" spc="0" dirty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494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21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  <a:ea typeface="+mn-ea"/>
                          <a:cs typeface="+mn-cs"/>
                        </a:rPr>
                        <a:t>Dokumentacja powykonawcza z pomiarami niezbędnymi do uzyskania pozwolenia na użytkowanie.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21590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800" b="1" spc="0" dirty="0">
                        <a:solidFill>
                          <a:srgbClr val="000000"/>
                        </a:solidFill>
                        <a:latin typeface="Arial" panose="02020603050405020304" pitchFamily="2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28712291"/>
                  </a:ext>
                </a:extLst>
              </a:tr>
              <a:tr h="351555">
                <a:tc gridSpan="7">
                  <a:txBody>
                    <a:bodyPr/>
                    <a:lstStyle/>
                    <a:p>
                      <a:pPr marL="0" marR="3714750" lvl="0" indent="0" algn="l" defTabSz="91440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b="1" spc="0" baseline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                     </a:t>
                      </a:r>
                    </a:p>
                    <a:p>
                      <a:pPr marL="0" marR="3714750" lvl="0" indent="0" algn="l" defTabSz="91440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b="1" spc="0" baseline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       Słownie: Ogółem wartość kosztorysów robót:</a:t>
                      </a:r>
                    </a:p>
                    <a:p>
                      <a:pPr marL="0" marR="371475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800" b="1" spc="0" baseline="0" dirty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 dirty="0"/>
                        <a:t> </a:t>
                      </a:r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66" name="Symbol zastępczy tekstu 65"/>
          <p:cNvSpPr>
            <a:spLocks noGrp="1"/>
          </p:cNvSpPr>
          <p:nvPr>
            <p:ph type="body" idx="10"/>
          </p:nvPr>
        </p:nvSpPr>
        <p:spPr>
          <a:xfrm>
            <a:off x="2420620" y="4666476"/>
            <a:ext cx="2103755" cy="506856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0" indent="0" algn="l">
              <a:lnSpc>
                <a:spcPts val="900"/>
              </a:lnSpc>
              <a:spcAft>
                <a:spcPts val="0"/>
              </a:spcAft>
            </a:pPr>
            <a:r>
              <a:rPr lang="pl-PL" sz="800" b="1" spc="70" dirty="0">
                <a:solidFill>
                  <a:srgbClr val="000000"/>
                </a:solidFill>
                <a:latin typeface="Arial" panose="02020603050405020304" pitchFamily="2"/>
              </a:rPr>
              <a:t> </a:t>
            </a:r>
          </a:p>
          <a:p>
            <a:pPr marL="0" marR="0" indent="0" algn="ctr">
              <a:lnSpc>
                <a:spcPts val="900"/>
              </a:lnSpc>
              <a:spcBef>
                <a:spcPts val="1790"/>
              </a:spcBef>
              <a:spcAft>
                <a:spcPts val="205"/>
              </a:spcAft>
            </a:pPr>
            <a:r>
              <a:rPr lang="pl-PL" sz="800" spc="5" dirty="0">
                <a:solidFill>
                  <a:srgbClr val="000000"/>
                </a:solidFill>
                <a:latin typeface="Arial" panose="02020603050405020304" pitchFamily="2"/>
              </a:rPr>
              <a:t>ZESTAWIENIE ROBOCIZNY </a:t>
            </a:r>
          </a:p>
        </p:txBody>
      </p:sp>
      <p:graphicFrame>
        <p:nvGraphicFramePr>
          <p:cNvPr id="69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25116"/>
              </p:ext>
            </p:extLst>
          </p:nvPr>
        </p:nvGraphicFramePr>
        <p:xfrm>
          <a:off x="591820" y="5311753"/>
          <a:ext cx="6190615" cy="569595"/>
        </p:xfrm>
        <a:graphic>
          <a:graphicData uri="http://schemas.openxmlformats.org/drawingml/2006/table">
            <a:tbl>
              <a:tblPr/>
              <a:tblGrid>
                <a:gridCol w="267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2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3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180"/>
                        </a:spcBef>
                        <a:spcAft>
                          <a:spcPts val="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Lp.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420495" indent="0" algn="r">
                        <a:lnSpc>
                          <a:spcPts val="900"/>
                        </a:lnSpc>
                        <a:spcBef>
                          <a:spcPts val="180"/>
                        </a:spcBef>
                        <a:spcAft>
                          <a:spcPts val="85"/>
                        </a:spcAft>
                      </a:pPr>
                      <a:r>
                        <a:rPr lang="pl-PL" sz="800" b="1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Nazwa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69215" indent="0" algn="r">
                        <a:lnSpc>
                          <a:spcPts val="900"/>
                        </a:lnSpc>
                        <a:spcBef>
                          <a:spcPts val="180"/>
                        </a:spcBef>
                        <a:spcAft>
                          <a:spcPts val="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Jm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87020" indent="0" algn="r">
                        <a:lnSpc>
                          <a:spcPts val="900"/>
                        </a:lnSpc>
                        <a:spcBef>
                          <a:spcPts val="180"/>
                        </a:spcBef>
                        <a:spcAft>
                          <a:spcPts val="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Ilość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80"/>
                        </a:spcBef>
                        <a:spcAft>
                          <a:spcPts val="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Cena jedn.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80"/>
                        </a:spcBef>
                        <a:spcAft>
                          <a:spcPts val="85"/>
                        </a:spcAft>
                      </a:pPr>
                      <a:r>
                        <a:rPr lang="pl-PL" sz="80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Wartość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4572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AutoNum type="arabicPeriod"/>
                      </a:pPr>
                      <a:endParaRPr/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marR="0" indent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Robocizna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69215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r-g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557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7.80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317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570">
                <a:tc>
                  <a:txBody>
                    <a:bodyPr/>
                    <a:lstStyle/>
                    <a:p>
                      <a:pPr marL="0" marR="0" indent="4572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AutoNum type="arabicPeriod"/>
                      </a:pPr>
                      <a:endParaRPr/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marR="0" indent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Robotnik budowlany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6921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r-g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5570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22922.08 </a:t>
                      </a:r>
                    </a:p>
                  </a:txBody>
                  <a:tcPr marL="0" marR="0" marT="0" marB="0" anchor="ctr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317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620">
                <a:tc gridSpan="5">
                  <a:txBody>
                    <a:bodyPr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b="1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RAZEM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3175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3175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" name="Symbol zastępczy tekstu 70"/>
          <p:cNvSpPr>
            <a:spLocks noGrp="1"/>
          </p:cNvSpPr>
          <p:nvPr>
            <p:ph type="body" idx="10"/>
          </p:nvPr>
        </p:nvSpPr>
        <p:spPr>
          <a:xfrm>
            <a:off x="807720" y="10088245"/>
            <a:ext cx="6391275" cy="1174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ctr">
              <a:lnSpc>
                <a:spcPts val="900"/>
              </a:lnSpc>
              <a:spcAft>
                <a:spcPts val="0"/>
              </a:spcAft>
            </a:pPr>
            <a:r>
              <a:rPr lang="pl-PL" sz="800" spc="105">
                <a:solidFill>
                  <a:srgbClr val="000000"/>
                </a:solidFill>
                <a:latin typeface="Arial" panose="02020603050405020304" pitchFamily="2"/>
              </a:rPr>
              <a:t>- 9 - </a:t>
            </a:r>
          </a:p>
        </p:txBody>
      </p:sp>
      <p:sp>
        <p:nvSpPr>
          <p:cNvPr id="72" name="Symbol zastępczy tekstu 71"/>
          <p:cNvSpPr>
            <a:spLocks noGrp="1"/>
          </p:cNvSpPr>
          <p:nvPr>
            <p:ph type="body" idx="10"/>
          </p:nvPr>
        </p:nvSpPr>
        <p:spPr>
          <a:xfrm>
            <a:off x="915670" y="10464800"/>
            <a:ext cx="1397000" cy="1016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l">
              <a:lnSpc>
                <a:spcPts val="700"/>
              </a:lnSpc>
              <a:spcAft>
                <a:spcPts val="50"/>
              </a:spcAft>
            </a:pPr>
            <a:r>
              <a:rPr lang="pl-PL" sz="600" spc="-15">
                <a:solidFill>
                  <a:srgbClr val="000000"/>
                </a:solidFill>
                <a:latin typeface="Arial" panose="02020603050405020304" pitchFamily="2"/>
              </a:rPr>
              <a:t>Norma PRO Wersja 4.01, Marzec 2003 r. 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9474F35-3BEE-7540-95AE-2F6CBD838051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6374</Words>
  <Application>Microsoft Macintosh PowerPoint</Application>
  <PresentationFormat>Niestandardowy</PresentationFormat>
  <Paragraphs>3426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Calibri</vt:lpstr>
      <vt:lpstr/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cp:lastModifiedBy>Microsoft Office User</cp:lastModifiedBy>
  <cp:revision>13</cp:revision>
  <cp:lastPrinted>2021-06-17T18:57:55Z</cp:lastPrinted>
  <dcterms:modified xsi:type="dcterms:W3CDTF">2021-06-17T18:58:28Z</dcterms:modified>
</cp:coreProperties>
</file>